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7"/>
  </p:notesMasterIdLst>
  <p:handoutMasterIdLst>
    <p:handoutMasterId r:id="rId18"/>
  </p:handoutMasterIdLst>
  <p:sldIdLst>
    <p:sldId id="256" r:id="rId2"/>
    <p:sldId id="257" r:id="rId3"/>
    <p:sldId id="258" r:id="rId4"/>
    <p:sldId id="261" r:id="rId5"/>
    <p:sldId id="260" r:id="rId6"/>
    <p:sldId id="262" r:id="rId7"/>
    <p:sldId id="270" r:id="rId8"/>
    <p:sldId id="273" r:id="rId9"/>
    <p:sldId id="271" r:id="rId10"/>
    <p:sldId id="268" r:id="rId11"/>
    <p:sldId id="263" r:id="rId12"/>
    <p:sldId id="269" r:id="rId13"/>
    <p:sldId id="272" r:id="rId14"/>
    <p:sldId id="265" r:id="rId15"/>
    <p:sldId id="266" r:id="rId16"/>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580" autoAdjust="0"/>
  </p:normalViewPr>
  <p:slideViewPr>
    <p:cSldViewPr>
      <p:cViewPr varScale="1">
        <p:scale>
          <a:sx n="50" d="100"/>
          <a:sy n="50" d="100"/>
        </p:scale>
        <p:origin x="2386" y="53"/>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2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4"/>
          </a:xfrm>
          <a:prstGeom prst="rect">
            <a:avLst/>
          </a:prstGeom>
        </p:spPr>
        <p:txBody>
          <a:bodyPr vert="horz" lIns="94218" tIns="47109" rIns="94218" bIns="47109"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40" cy="471054"/>
          </a:xfrm>
          <a:prstGeom prst="rect">
            <a:avLst/>
          </a:prstGeom>
        </p:spPr>
        <p:txBody>
          <a:bodyPr vert="horz" lIns="94218" tIns="47109" rIns="94218" bIns="47109" rtlCol="0"/>
          <a:lstStyle>
            <a:lvl1pPr algn="r">
              <a:defRPr sz="1200"/>
            </a:lvl1pPr>
          </a:lstStyle>
          <a:p>
            <a:fld id="{036483B5-B9DE-498D-8D4E-B9FE606F377D}" type="datetimeFigureOut">
              <a:rPr lang="en-US" smtClean="0"/>
              <a:t>10/25/2020</a:t>
            </a:fld>
            <a:endParaRPr lang="en-US" dirty="0"/>
          </a:p>
        </p:txBody>
      </p:sp>
      <p:sp>
        <p:nvSpPr>
          <p:cNvPr id="4" name="Footer Placeholder 3"/>
          <p:cNvSpPr>
            <a:spLocks noGrp="1"/>
          </p:cNvSpPr>
          <p:nvPr>
            <p:ph type="ftr" sz="quarter" idx="2"/>
          </p:nvPr>
        </p:nvSpPr>
        <p:spPr>
          <a:xfrm>
            <a:off x="0" y="8917423"/>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40" cy="471053"/>
          </a:xfrm>
          <a:prstGeom prst="rect">
            <a:avLst/>
          </a:prstGeom>
        </p:spPr>
        <p:txBody>
          <a:bodyPr vert="horz" lIns="94218" tIns="47109" rIns="94218" bIns="47109" rtlCol="0" anchor="b"/>
          <a:lstStyle>
            <a:lvl1pPr algn="r">
              <a:defRPr sz="1200"/>
            </a:lvl1pPr>
          </a:lstStyle>
          <a:p>
            <a:fld id="{C09D8341-23D8-459B-A813-DCDA0DF6084C}" type="slidenum">
              <a:rPr lang="en-US" smtClean="0"/>
              <a:t>‹#›</a:t>
            </a:fld>
            <a:endParaRPr lang="en-US" dirty="0"/>
          </a:p>
        </p:txBody>
      </p:sp>
    </p:spTree>
    <p:extLst>
      <p:ext uri="{BB962C8B-B14F-4D97-AF65-F5344CB8AC3E}">
        <p14:creationId xmlns:p14="http://schemas.microsoft.com/office/powerpoint/2010/main" val="2781430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40"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40" cy="471054"/>
          </a:xfrm>
          <a:prstGeom prst="rect">
            <a:avLst/>
          </a:prstGeom>
        </p:spPr>
        <p:txBody>
          <a:bodyPr vert="horz" lIns="94213" tIns="47107" rIns="94213" bIns="47107" rtlCol="0"/>
          <a:lstStyle>
            <a:lvl1pPr algn="r">
              <a:defRPr sz="1200"/>
            </a:lvl1pPr>
          </a:lstStyle>
          <a:p>
            <a:fld id="{8884B8AE-45DC-4BFE-9D27-14BBB8D656B0}" type="datetimeFigureOut">
              <a:rPr lang="en-US" smtClean="0"/>
              <a:t>10/25/2020</a:t>
            </a:fld>
            <a:endParaRPr lang="en-US" dirty="0"/>
          </a:p>
        </p:txBody>
      </p:sp>
      <p:sp>
        <p:nvSpPr>
          <p:cNvPr id="4" name="Slide Image Placeholder 3"/>
          <p:cNvSpPr>
            <a:spLocks noGrp="1" noRot="1" noChangeAspect="1"/>
          </p:cNvSpPr>
          <p:nvPr>
            <p:ph type="sldImg" idx="2"/>
          </p:nvPr>
        </p:nvSpPr>
        <p:spPr>
          <a:xfrm>
            <a:off x="1870075" y="1027113"/>
            <a:ext cx="3181350" cy="2386012"/>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620231" y="3624543"/>
            <a:ext cx="5681980" cy="5042843"/>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5"/>
            <a:ext cx="3077740" cy="471053"/>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5"/>
            <a:ext cx="3077740" cy="471053"/>
          </a:xfrm>
          <a:prstGeom prst="rect">
            <a:avLst/>
          </a:prstGeom>
        </p:spPr>
        <p:txBody>
          <a:bodyPr vert="horz" lIns="94213" tIns="47107" rIns="94213" bIns="47107" rtlCol="0" anchor="b"/>
          <a:lstStyle>
            <a:lvl1pPr algn="r">
              <a:defRPr sz="1200"/>
            </a:lvl1pPr>
          </a:lstStyle>
          <a:p>
            <a:fld id="{3385DE95-B091-4ADA-A8B3-445C0880097E}" type="slidenum">
              <a:rPr lang="en-US" smtClean="0"/>
              <a:t>‹#›</a:t>
            </a:fld>
            <a:endParaRPr lang="en-US" dirty="0"/>
          </a:p>
        </p:txBody>
      </p:sp>
    </p:spTree>
    <p:extLst>
      <p:ext uri="{BB962C8B-B14F-4D97-AF65-F5344CB8AC3E}">
        <p14:creationId xmlns:p14="http://schemas.microsoft.com/office/powerpoint/2010/main" val="132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r>
              <a:rPr lang="en-US" dirty="0"/>
              <a:t>INSTRUCTIONS TO PRINT:</a:t>
            </a:r>
          </a:p>
          <a:p>
            <a:endParaRPr lang="en-US" dirty="0"/>
          </a:p>
          <a:p>
            <a:r>
              <a:rPr lang="en-US" dirty="0"/>
              <a:t>In order to save paper and ink, and to print out the specific details needed for Pack Advancement Chairs to have a good reference guide, please print as follows:</a:t>
            </a:r>
          </a:p>
          <a:p>
            <a:endParaRPr lang="en-US" dirty="0"/>
          </a:p>
          <a:p>
            <a:r>
              <a:rPr lang="en-US" dirty="0"/>
              <a:t>After opening this presentation within PowerPoint, select File, select Print. Then under Settings, the second box down should say “Notes Page.” If it doesn’t, click on the second box, then under Print Layout, select </a:t>
            </a:r>
            <a:r>
              <a:rPr lang="en-US"/>
              <a:t>Notes Page (don’t </a:t>
            </a:r>
            <a:r>
              <a:rPr lang="en-US" dirty="0"/>
              <a:t>select Full Page Slides or Handouts.)  Then select Print on Both Sides, select Portrait Orientation, select Grayscale or Black &amp; White.</a:t>
            </a:r>
          </a:p>
          <a:p>
            <a:endParaRPr lang="en-US" dirty="0"/>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1</a:t>
            </a:fld>
            <a:endParaRPr lang="en-US" dirty="0"/>
          </a:p>
        </p:txBody>
      </p:sp>
    </p:spTree>
    <p:extLst>
      <p:ext uri="{BB962C8B-B14F-4D97-AF65-F5344CB8AC3E}">
        <p14:creationId xmlns:p14="http://schemas.microsoft.com/office/powerpoint/2010/main" val="200231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t>Den meetings are designed to result in advancement for all youth.</a:t>
            </a:r>
          </a:p>
          <a:p>
            <a:pPr marL="171450" indent="-171450">
              <a:buFont typeface="Arial" panose="020B0604020202020204" pitchFamily="34" charset="0"/>
              <a:buChar char="•"/>
            </a:pPr>
            <a:r>
              <a:rPr lang="en-US" sz="1100" dirty="0"/>
              <a:t>Approval of Cub Scout Advancements</a:t>
            </a:r>
          </a:p>
          <a:p>
            <a:pPr marL="628650" lvl="1" indent="-171450">
              <a:buFont typeface="Courier New" panose="02070309020205020404" pitchFamily="49" charset="0"/>
              <a:buChar char="o"/>
            </a:pPr>
            <a:r>
              <a:rPr lang="en-US" sz="1100" dirty="0"/>
              <a:t>For Lion through Bear, the youth’s Akela (Parent/Guardian) signs the book for activities outside of the den, and the Den Leader approves. For activities within the Den, the Den Leader signs and approves</a:t>
            </a:r>
          </a:p>
          <a:p>
            <a:pPr marL="628650" lvl="1" indent="-171450">
              <a:buFont typeface="Courier New" panose="02070309020205020404" pitchFamily="49" charset="0"/>
              <a:buChar char="o"/>
            </a:pPr>
            <a:r>
              <a:rPr lang="en-US" sz="1100" dirty="0"/>
              <a:t>For </a:t>
            </a:r>
            <a:r>
              <a:rPr lang="en-US" sz="1100" dirty="0" err="1"/>
              <a:t>Webelos</a:t>
            </a:r>
            <a:r>
              <a:rPr lang="en-US" sz="1100" dirty="0"/>
              <a:t> and AOL, the Den Leader signs and approves.</a:t>
            </a:r>
          </a:p>
          <a:p>
            <a:pPr marL="171450" indent="-171450">
              <a:buFont typeface="Arial" panose="020B0604020202020204" pitchFamily="34" charset="0"/>
              <a:buChar char="•"/>
            </a:pPr>
            <a:r>
              <a:rPr lang="en-US" sz="1100" dirty="0"/>
              <a:t>Advancement performance in Cub Scouting is centered on its motto: “Do Your Best”</a:t>
            </a:r>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10</a:t>
            </a:fld>
            <a:endParaRPr lang="en-US" dirty="0"/>
          </a:p>
        </p:txBody>
      </p:sp>
    </p:spTree>
    <p:extLst>
      <p:ext uri="{BB962C8B-B14F-4D97-AF65-F5344CB8AC3E}">
        <p14:creationId xmlns:p14="http://schemas.microsoft.com/office/powerpoint/2010/main" val="1887695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t>BSA’s official electronic advancement reporting program is </a:t>
            </a:r>
            <a:r>
              <a:rPr lang="en-US" sz="1100" dirty="0" err="1"/>
              <a:t>Scoutbook</a:t>
            </a:r>
            <a:r>
              <a:rPr lang="en-US" sz="1100" dirty="0"/>
              <a:t>. </a:t>
            </a:r>
            <a:r>
              <a:rPr lang="en-US" sz="1100" dirty="0" err="1"/>
              <a:t>Scoutbook</a:t>
            </a:r>
            <a:r>
              <a:rPr lang="en-US" sz="1100" dirty="0"/>
              <a:t> and Internet Advancement are both tools to add advancement information into the same </a:t>
            </a:r>
            <a:r>
              <a:rPr lang="en-US" sz="1100" dirty="0" err="1"/>
              <a:t>Scoutbook</a:t>
            </a:r>
            <a:r>
              <a:rPr lang="en-US" sz="1100" dirty="0"/>
              <a:t> database. </a:t>
            </a:r>
            <a:r>
              <a:rPr lang="en-US" sz="1100" dirty="0" err="1"/>
              <a:t>Scoutbook</a:t>
            </a:r>
            <a:r>
              <a:rPr lang="en-US" sz="1100" dirty="0"/>
              <a:t> is preferred and has more functionality, but Internet Advancement is available for units that don’t use </a:t>
            </a:r>
            <a:r>
              <a:rPr lang="en-US" sz="1100" dirty="0" err="1"/>
              <a:t>Scoutbook</a:t>
            </a:r>
            <a:r>
              <a:rPr lang="en-US" sz="110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Packs should report advancement monthly to Council. </a:t>
            </a:r>
            <a:r>
              <a:rPr lang="en-US" sz="1100" b="0" dirty="0"/>
              <a:t>The best and most accurate method is through </a:t>
            </a:r>
            <a:r>
              <a:rPr lang="en-US" sz="1100" b="0" dirty="0" err="1"/>
              <a:t>Scoutbook</a:t>
            </a:r>
            <a:r>
              <a:rPr lang="en-US" sz="1100" b="0" dirty="0"/>
              <a:t> or Internet Advancement.  However, if electronic methods are not used, paper reports MUST be completed.  This can be done using Advancement Report, No. 34403. Note that </a:t>
            </a:r>
            <a:r>
              <a:rPr lang="en-US" sz="1100" b="0" dirty="0" err="1"/>
              <a:t>Scoutbook</a:t>
            </a:r>
            <a:r>
              <a:rPr lang="en-US" sz="1100" b="0" dirty="0"/>
              <a:t> can generate this Advancement Report No. 34403 also.</a:t>
            </a:r>
            <a:endParaRPr lang="en-US" sz="1100" dirty="0"/>
          </a:p>
          <a:p>
            <a:pPr marL="171450" indent="-171450">
              <a:buFont typeface="Arial" panose="020B0604020202020204" pitchFamily="34" charset="0"/>
              <a:buChar char="•"/>
            </a:pPr>
            <a:r>
              <a:rPr lang="en-US" sz="1100" dirty="0"/>
              <a:t>It’s important to report all advancements before December 31 each year for it to count for that year in Journey to Excellence. The deadline is December 20 for units using the pre-printed form because extra time is needed to ensure the records can be processed at Council before the last day of the year.</a:t>
            </a:r>
          </a:p>
          <a:p>
            <a:pPr marL="171450" indent="-171450">
              <a:buFont typeface="Arial" panose="020B0604020202020204" pitchFamily="34" charset="0"/>
              <a:buChar char="•"/>
            </a:pPr>
            <a:r>
              <a:rPr lang="en-US" sz="1100" dirty="0"/>
              <a:t>This is the youth’s permanent record. Missing reports are a serious issue. Documenting accurate advancement information is needed for Arrow of Light, and in case of transfers or reinstatements. An accurate Arrow of Light date is required for the Eagle rank.</a:t>
            </a:r>
          </a:p>
          <a:p>
            <a:pPr marL="171450" indent="-171450">
              <a:buFont typeface="Arial" panose="020B0604020202020204" pitchFamily="34" charset="0"/>
              <a:buChar char="•"/>
            </a:pPr>
            <a:r>
              <a:rPr lang="en-US" sz="1100" dirty="0"/>
              <a:t>Advancement and retention are linked; both are important to the youth, the Pack, the District, and the Council.</a:t>
            </a:r>
          </a:p>
          <a:p>
            <a:endParaRPr lang="en-US" sz="1100" b="0" dirty="0"/>
          </a:p>
          <a:p>
            <a:r>
              <a:rPr lang="en-US" sz="1100" b="0" dirty="0"/>
              <a:t>***NOTE TO PRESENTER:  It would be ideal if a real, live example could be used here to demonstrate Internet Advancement or </a:t>
            </a:r>
            <a:r>
              <a:rPr lang="en-US" sz="1100" b="0" dirty="0" err="1"/>
              <a:t>Scoutbook</a:t>
            </a:r>
            <a:r>
              <a:rPr lang="en-US" sz="1100" b="0" dirty="0"/>
              <a:t>.  Web access would be needed as well as a unit volunteer to enter the data. To change data back to original, email the Council Registrar to delete the records added during this training session.****</a:t>
            </a:r>
          </a:p>
          <a:p>
            <a:endParaRPr lang="en-US" sz="1100" b="0" dirty="0"/>
          </a:p>
          <a:p>
            <a:endParaRPr lang="en-US" sz="1100" b="1" dirty="0"/>
          </a:p>
        </p:txBody>
      </p:sp>
      <p:sp>
        <p:nvSpPr>
          <p:cNvPr id="4" name="Slide Number Placeholder 3"/>
          <p:cNvSpPr>
            <a:spLocks noGrp="1"/>
          </p:cNvSpPr>
          <p:nvPr>
            <p:ph type="sldNum" sz="quarter" idx="10"/>
          </p:nvPr>
        </p:nvSpPr>
        <p:spPr/>
        <p:txBody>
          <a:bodyPr/>
          <a:lstStyle/>
          <a:p>
            <a:fld id="{3385DE95-B091-4ADA-A8B3-445C0880097E}" type="slidenum">
              <a:rPr lang="en-US" smtClean="0"/>
              <a:t>11</a:t>
            </a:fld>
            <a:endParaRPr lang="en-US" dirty="0"/>
          </a:p>
        </p:txBody>
      </p:sp>
    </p:spTree>
    <p:extLst>
      <p:ext uri="{BB962C8B-B14F-4D97-AF65-F5344CB8AC3E}">
        <p14:creationId xmlns:p14="http://schemas.microsoft.com/office/powerpoint/2010/main" val="1072338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t>When a youth completes advancement or earns a special award, he or she should be congratulated immediately and publicly.</a:t>
            </a:r>
          </a:p>
          <a:p>
            <a:pPr marL="628650" lvl="1" indent="-171450">
              <a:buFont typeface="Arial" panose="020B0604020202020204" pitchFamily="34" charset="0"/>
              <a:buChar char="•"/>
            </a:pPr>
            <a:r>
              <a:rPr lang="en-US" sz="1100" dirty="0"/>
              <a:t>Could be presented at den meetings or Pack meetings (although rank badges should be reserved for Pack meetings)</a:t>
            </a:r>
          </a:p>
          <a:p>
            <a:pPr marL="628650" lvl="1" indent="-171450">
              <a:buFont typeface="Arial" panose="020B0604020202020204" pitchFamily="34" charset="0"/>
              <a:buChar char="•"/>
            </a:pPr>
            <a:r>
              <a:rPr lang="en-US" sz="1100" dirty="0"/>
              <a:t>Could present pocket certificates immediately, followed by the patch, pin, belt loop or award at the next Pack meeting, or vice versa</a:t>
            </a:r>
          </a:p>
          <a:p>
            <a:pPr marL="628650" lvl="1" indent="-171450">
              <a:buFont typeface="Arial" panose="020B0604020202020204" pitchFamily="34" charset="0"/>
              <a:buChar char="•"/>
            </a:pPr>
            <a:r>
              <a:rPr lang="en-US" sz="1100" dirty="0"/>
              <a:t>Youth develop and advance at different speeds.</a:t>
            </a:r>
          </a:p>
          <a:p>
            <a:pPr marL="628650" lvl="1" indent="-171450">
              <a:buFont typeface="Arial" panose="020B0604020202020204" pitchFamily="34" charset="0"/>
              <a:buChar char="•"/>
            </a:pPr>
            <a:r>
              <a:rPr lang="en-US" sz="1100" dirty="0"/>
              <a:t>Note that if a youth doesn’t earn their rank, they still progress through Cub Scouting and advance to the new rank with the rest of the den.</a:t>
            </a:r>
          </a:p>
          <a:p>
            <a:pPr marL="171450" indent="-171450">
              <a:buFont typeface="Arial" panose="020B0604020202020204" pitchFamily="34" charset="0"/>
              <a:buChar char="•"/>
            </a:pPr>
            <a:r>
              <a:rPr lang="en-US" sz="1100" dirty="0"/>
              <a:t>Packs should make recognition a key part of every Pack meeting. </a:t>
            </a:r>
          </a:p>
          <a:p>
            <a:pPr marL="171450" indent="-171450">
              <a:buFont typeface="Arial" panose="020B0604020202020204" pitchFamily="34" charset="0"/>
              <a:buChar char="•"/>
            </a:pPr>
            <a:r>
              <a:rPr lang="en-US" sz="1100" dirty="0"/>
              <a:t>Make every ceremony special and meaningful. See </a:t>
            </a:r>
            <a:r>
              <a:rPr lang="en-US" sz="1100" b="0" dirty="0"/>
              <a:t>Cub Scout Den &amp; Pack Ceremonies (No. 33212)</a:t>
            </a:r>
            <a:endParaRPr lang="en-US" sz="1100" dirty="0"/>
          </a:p>
        </p:txBody>
      </p:sp>
      <p:sp>
        <p:nvSpPr>
          <p:cNvPr id="4" name="Slide Number Placeholder 3"/>
          <p:cNvSpPr>
            <a:spLocks noGrp="1"/>
          </p:cNvSpPr>
          <p:nvPr>
            <p:ph type="sldNum" sz="quarter" idx="10"/>
          </p:nvPr>
        </p:nvSpPr>
        <p:spPr/>
        <p:txBody>
          <a:bodyPr/>
          <a:lstStyle/>
          <a:p>
            <a:fld id="{3385DE95-B091-4ADA-A8B3-445C0880097E}" type="slidenum">
              <a:rPr lang="en-US" smtClean="0"/>
              <a:t>12</a:t>
            </a:fld>
            <a:endParaRPr lang="en-US" dirty="0"/>
          </a:p>
        </p:txBody>
      </p:sp>
    </p:spTree>
    <p:extLst>
      <p:ext uri="{BB962C8B-B14F-4D97-AF65-F5344CB8AC3E}">
        <p14:creationId xmlns:p14="http://schemas.microsoft.com/office/powerpoint/2010/main" val="1725520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r>
              <a:rPr lang="en-US" altLang="en-US" sz="1100" dirty="0"/>
              <a:t>Advancement is about education and personal growth. Experiential learning is the key and should result in rank advancement as the reward for successful accomplishment.</a:t>
            </a:r>
          </a:p>
          <a:p>
            <a:r>
              <a:rPr lang="en-US" altLang="en-US" sz="1100" dirty="0"/>
              <a:t> </a:t>
            </a:r>
          </a:p>
          <a:p>
            <a:r>
              <a:rPr lang="en-US" altLang="en-US" sz="1100" dirty="0"/>
              <a:t>“Do Your Best” encourages youth to earn ranks and gives them added incentive to continue in Cub Scouting and tackle the next rank. They aren’t held back because they’re on different development timetables.</a:t>
            </a:r>
          </a:p>
          <a:p>
            <a:r>
              <a:rPr lang="en-US" altLang="en-US" sz="1100" dirty="0"/>
              <a:t> </a:t>
            </a:r>
          </a:p>
          <a:p>
            <a:r>
              <a:rPr lang="en-US" altLang="en-US" sz="1100" dirty="0"/>
              <a:t>As youth grow we know we are on the right track when we see youth accepting responsibilities, demonstrating self-reliance, and caring for themselves and others—in other words, achieving the aims of Scouting: development in character, citizenship, and physical and mental fitness.</a:t>
            </a:r>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13</a:t>
            </a:fld>
            <a:endParaRPr lang="en-US" dirty="0"/>
          </a:p>
        </p:txBody>
      </p:sp>
    </p:spTree>
    <p:extLst>
      <p:ext uri="{BB962C8B-B14F-4D97-AF65-F5344CB8AC3E}">
        <p14:creationId xmlns:p14="http://schemas.microsoft.com/office/powerpoint/2010/main" val="1580199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14</a:t>
            </a:fld>
            <a:endParaRPr lang="en-US" dirty="0"/>
          </a:p>
        </p:txBody>
      </p:sp>
    </p:spTree>
    <p:extLst>
      <p:ext uri="{BB962C8B-B14F-4D97-AF65-F5344CB8AC3E}">
        <p14:creationId xmlns:p14="http://schemas.microsoft.com/office/powerpoint/2010/main" val="4165462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15</a:t>
            </a:fld>
            <a:endParaRPr lang="en-US" dirty="0"/>
          </a:p>
        </p:txBody>
      </p:sp>
    </p:spTree>
    <p:extLst>
      <p:ext uri="{BB962C8B-B14F-4D97-AF65-F5344CB8AC3E}">
        <p14:creationId xmlns:p14="http://schemas.microsoft.com/office/powerpoint/2010/main" val="97388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385DE95-B091-4ADA-A8B3-445C0880097E}" type="slidenum">
              <a:rPr lang="en-US" smtClean="0"/>
              <a:t>2</a:t>
            </a:fld>
            <a:endParaRPr lang="en-US" dirty="0"/>
          </a:p>
        </p:txBody>
      </p:sp>
    </p:spTree>
    <p:extLst>
      <p:ext uri="{BB962C8B-B14F-4D97-AF65-F5344CB8AC3E}">
        <p14:creationId xmlns:p14="http://schemas.microsoft.com/office/powerpoint/2010/main" val="2925856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All District Cub Scout Advancement Chairs also serve on their District’s Advancement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p:txBody>
      </p:sp>
      <p:sp>
        <p:nvSpPr>
          <p:cNvPr id="4" name="Slide Number Placeholder 3"/>
          <p:cNvSpPr>
            <a:spLocks noGrp="1"/>
          </p:cNvSpPr>
          <p:nvPr>
            <p:ph type="sldNum" sz="quarter" idx="10"/>
          </p:nvPr>
        </p:nvSpPr>
        <p:spPr/>
        <p:txBody>
          <a:bodyPr/>
          <a:lstStyle/>
          <a:p>
            <a:fld id="{3385DE95-B091-4ADA-A8B3-445C0880097E}" type="slidenum">
              <a:rPr lang="en-US" smtClean="0"/>
              <a:t>3</a:t>
            </a:fld>
            <a:endParaRPr lang="en-US" dirty="0"/>
          </a:p>
        </p:txBody>
      </p:sp>
    </p:spTree>
    <p:extLst>
      <p:ext uri="{BB962C8B-B14F-4D97-AF65-F5344CB8AC3E}">
        <p14:creationId xmlns:p14="http://schemas.microsoft.com/office/powerpoint/2010/main" val="259479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r>
              <a:rPr lang="en-US" sz="1100" b="0" u="sng" dirty="0"/>
              <a:t>From the Guide to Advancement 2019:</a:t>
            </a:r>
          </a:p>
          <a:p>
            <a:endParaRPr lang="en-US" sz="1100" b="0" dirty="0"/>
          </a:p>
          <a:p>
            <a:r>
              <a:rPr lang="en-US" sz="1100" b="0" dirty="0"/>
              <a:t>Section 2: Advancement is the process by which youth members of the Boy Scouts of America progress from rank to rank.  For this presentation, we are focused on the Cub Scout program.</a:t>
            </a:r>
          </a:p>
          <a:p>
            <a:endParaRPr lang="en-US" sz="1100" b="0" dirty="0"/>
          </a:p>
          <a:p>
            <a:r>
              <a:rPr lang="en-US" sz="1100" b="0" dirty="0"/>
              <a:t>2.0.0.1 It Is a Method—Not an End in Itself</a:t>
            </a:r>
          </a:p>
          <a:p>
            <a:r>
              <a:rPr lang="en-US" sz="1100" b="0" dirty="0"/>
              <a:t>Advancement is simply a means to an end, not an end in itself. It is one of several methods designed to help unit leadership carry out the aims and mission of the Boy Scouts of America.</a:t>
            </a:r>
          </a:p>
          <a:p>
            <a:endParaRPr lang="en-US" sz="1100" b="0" dirty="0"/>
          </a:p>
          <a:p>
            <a:r>
              <a:rPr lang="en-US" sz="1100" b="0" dirty="0"/>
              <a:t>2.0.0.2 Advancement Is Based on Experiential Learning</a:t>
            </a:r>
          </a:p>
          <a:p>
            <a:r>
              <a:rPr lang="en-US" sz="1100" b="0" dirty="0"/>
              <a:t>Everything done to advance—to earn ranks and other awards and recognition—is designed to educate or to otherwise expand horizons. Members learn and develop according to a standard.  Experiential learning is the key: Exciting and meaningful activities are offered, and education happens. Learning comes from doing.</a:t>
            </a:r>
          </a:p>
          <a:p>
            <a:endParaRPr lang="en-US" sz="1100" b="0" dirty="0"/>
          </a:p>
          <a:p>
            <a:r>
              <a:rPr lang="en-US" sz="1100" b="0" dirty="0"/>
              <a:t>2.0.0.3 Personal Growth Is the Primary Goal</a:t>
            </a:r>
          </a:p>
          <a:p>
            <a:r>
              <a:rPr lang="en-US" sz="1100" b="0" dirty="0"/>
              <a:t>Scouting skills—what a young person learns to do—are important, but not as important as the primary goal of personal growth achieved through participating in a unit program. The concern is for total, well-rounded development. Age-appropriate surmountable hurdles are placed before members, and as they face these challenges they learn about themselves and gain confidence. Though certainly goal-oriented, advancement is not a competition.</a:t>
            </a:r>
          </a:p>
          <a:p>
            <a:endParaRPr lang="en-US" sz="1100" b="0" dirty="0"/>
          </a:p>
          <a:p>
            <a:r>
              <a:rPr lang="en-US" sz="1100" b="0" u="sng" dirty="0"/>
              <a:t>BSA Mission Statement</a:t>
            </a:r>
            <a:r>
              <a:rPr lang="en-US" sz="1100" b="0" dirty="0"/>
              <a:t>: The mission of the Boy Scouts of America is to prepare young people to make ethical and moral choices over their lifetimes by instilling in them the values of the Scout Oath and Scout Law.</a:t>
            </a:r>
          </a:p>
          <a:p>
            <a:endParaRPr lang="en-US" sz="1100" b="0" dirty="0"/>
          </a:p>
          <a:p>
            <a:r>
              <a:rPr lang="en-US" sz="1100" b="0" u="sng" dirty="0"/>
              <a:t>The Aims of Scouting</a:t>
            </a:r>
            <a:r>
              <a:rPr lang="en-US" sz="1100" b="0" dirty="0"/>
              <a:t>: Every Scouting activity moves youth toward the basic aims of: character development, citizenship training, and mental and physical fitness.</a:t>
            </a:r>
          </a:p>
          <a:p>
            <a:endParaRPr lang="en-US" sz="1400" b="0" dirty="0"/>
          </a:p>
          <a:p>
            <a:endParaRPr lang="en-US" sz="1400" b="1" dirty="0"/>
          </a:p>
        </p:txBody>
      </p:sp>
      <p:sp>
        <p:nvSpPr>
          <p:cNvPr id="4" name="Slide Number Placeholder 3"/>
          <p:cNvSpPr>
            <a:spLocks noGrp="1"/>
          </p:cNvSpPr>
          <p:nvPr>
            <p:ph type="sldNum" sz="quarter" idx="10"/>
          </p:nvPr>
        </p:nvSpPr>
        <p:spPr/>
        <p:txBody>
          <a:bodyPr/>
          <a:lstStyle/>
          <a:p>
            <a:fld id="{3385DE95-B091-4ADA-A8B3-445C0880097E}" type="slidenum">
              <a:rPr lang="en-US" smtClean="0"/>
              <a:t>4</a:t>
            </a:fld>
            <a:endParaRPr lang="en-US" dirty="0"/>
          </a:p>
        </p:txBody>
      </p:sp>
    </p:spTree>
    <p:extLst>
      <p:ext uri="{BB962C8B-B14F-4D97-AF65-F5344CB8AC3E}">
        <p14:creationId xmlns:p14="http://schemas.microsoft.com/office/powerpoint/2010/main" val="255586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5</a:t>
            </a:fld>
            <a:endParaRPr lang="en-US" dirty="0"/>
          </a:p>
        </p:txBody>
      </p:sp>
    </p:spTree>
    <p:extLst>
      <p:ext uri="{BB962C8B-B14F-4D97-AF65-F5344CB8AC3E}">
        <p14:creationId xmlns:p14="http://schemas.microsoft.com/office/powerpoint/2010/main" val="470807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8488" y="1027113"/>
            <a:ext cx="3184525" cy="2387600"/>
          </a:xfrm>
        </p:spPr>
      </p:sp>
      <p:sp>
        <p:nvSpPr>
          <p:cNvPr id="3" name="Notes Placeholder 2"/>
          <p:cNvSpPr>
            <a:spLocks noGrp="1"/>
          </p:cNvSpPr>
          <p:nvPr>
            <p:ph type="body" idx="1"/>
          </p:nvPr>
        </p:nvSpPr>
        <p:spPr/>
        <p:txBody>
          <a:bodyPr/>
          <a:lstStyle/>
          <a:p>
            <a:r>
              <a:rPr lang="en-US" sz="900" b="0" u="sng" dirty="0"/>
              <a:t>From the Guide to Advancement 2019</a:t>
            </a:r>
            <a:r>
              <a:rPr lang="en-US" sz="900" b="0" dirty="0"/>
              <a:t>:</a:t>
            </a:r>
          </a:p>
          <a:p>
            <a:r>
              <a:rPr lang="en-US" sz="900" b="0" dirty="0"/>
              <a:t>3.0.0.3 Unit Advancement Responsibilities: Unit Advancement Chairs and those who assist them have the basic responsibility to support the unit’s advancement program to maximize rank achievement, and otherwise facilitate a smooth implementation of the process. The following are some of the responsibilities (please see the Guide to Advancement for the complete list):</a:t>
            </a:r>
          </a:p>
          <a:p>
            <a:pPr marL="171450" indent="-171450">
              <a:buFont typeface="Arial" panose="020B0604020202020204" pitchFamily="34" charset="0"/>
              <a:buChar char="•"/>
            </a:pPr>
            <a:r>
              <a:rPr lang="en-US" sz="900" b="0" dirty="0"/>
              <a:t>Educate parents, guardians, unit leadership, and committee members on appropriate methods to stimulate and encourage advancement. For example, help build unit programming rich in advancement opportunities and encourage members who are advancing slowly.</a:t>
            </a:r>
          </a:p>
          <a:p>
            <a:pPr marL="171450" indent="-171450">
              <a:buFont typeface="Arial" panose="020B0604020202020204" pitchFamily="34" charset="0"/>
              <a:buChar char="•"/>
            </a:pPr>
            <a:r>
              <a:rPr lang="en-US" sz="900" b="0" dirty="0"/>
              <a:t>Help plan, facilitate, or conduct advancement ceremonies.  Packs should make recognition a key part of every pack meeting. </a:t>
            </a:r>
          </a:p>
          <a:p>
            <a:pPr marL="171450" indent="-171450">
              <a:buFont typeface="Arial" panose="020B0604020202020204" pitchFamily="34" charset="0"/>
              <a:buChar char="•"/>
            </a:pPr>
            <a:r>
              <a:rPr lang="en-US" sz="900" b="0" dirty="0"/>
              <a:t>Obtain necessary badges and certificates, etc., and arrange for timely presentation of ranks, awards, and other recognitions. It is best to obtain and present these as soon as possible after they are earned. They can then be re-presented in more formal settings.</a:t>
            </a:r>
          </a:p>
          <a:p>
            <a:pPr marL="171450" indent="-171450">
              <a:buFont typeface="Arial" panose="020B0604020202020204" pitchFamily="34" charset="0"/>
              <a:buChar char="•"/>
            </a:pPr>
            <a:r>
              <a:rPr lang="en-US" sz="900" b="0" dirty="0"/>
              <a:t>Ensure Cub Scouts advance in rank annually by school year's end and are recognized in a meaningful ceremony.</a:t>
            </a:r>
          </a:p>
          <a:p>
            <a:pPr marL="171450" indent="-171450">
              <a:buFont typeface="Arial" panose="020B0604020202020204" pitchFamily="34" charset="0"/>
              <a:buChar char="•"/>
            </a:pPr>
            <a:r>
              <a:rPr lang="en-US" sz="900" b="0" dirty="0"/>
              <a:t>Know and understand the advancement procedures.</a:t>
            </a:r>
          </a:p>
          <a:p>
            <a:pPr marL="171450" indent="-171450">
              <a:buFont typeface="Arial" panose="020B0604020202020204" pitchFamily="34" charset="0"/>
              <a:buChar char="•"/>
            </a:pPr>
            <a:r>
              <a:rPr lang="en-US" sz="900" b="0" dirty="0"/>
              <a:t>Maintain advancement records and submit reports to the unit committee.</a:t>
            </a:r>
          </a:p>
          <a:p>
            <a:pPr marL="171450" indent="-171450">
              <a:buFont typeface="Arial" panose="020B0604020202020204" pitchFamily="34" charset="0"/>
              <a:buChar char="•"/>
            </a:pPr>
            <a:r>
              <a:rPr lang="en-US" sz="900" b="0" dirty="0"/>
              <a:t>Use the BSA’s internet portal (</a:t>
            </a:r>
            <a:r>
              <a:rPr lang="en-US" sz="900" b="0" dirty="0" err="1"/>
              <a:t>Scoutbook</a:t>
            </a:r>
            <a:r>
              <a:rPr lang="en-US" sz="900" b="0" dirty="0"/>
              <a:t> or Internet Advancement) to report advancement to the local council.</a:t>
            </a:r>
          </a:p>
          <a:p>
            <a:pPr marL="171450" indent="-171450">
              <a:buFont typeface="Arial" panose="020B0604020202020204" pitchFamily="34" charset="0"/>
              <a:buChar char="•"/>
            </a:pPr>
            <a:r>
              <a:rPr lang="en-US" sz="900" b="0" dirty="0"/>
              <a:t>Learn about other BSA awards and recognition opportunities that may be helpful in delivering a well-rounded unit program. A good resource for this is the </a:t>
            </a:r>
            <a:r>
              <a:rPr lang="en-US" sz="900" b="0" i="1" dirty="0"/>
              <a:t>Guide to Awards and Insignia </a:t>
            </a:r>
            <a:r>
              <a:rPr lang="en-US" sz="900" b="0" dirty="0"/>
              <a:t>and </a:t>
            </a:r>
            <a:r>
              <a:rPr lang="en-US" sz="900" b="0" i="1" dirty="0"/>
              <a:t>Guide to Advancement.</a:t>
            </a:r>
          </a:p>
          <a:p>
            <a:endParaRPr lang="en-US" sz="900" b="0" u="sng" dirty="0"/>
          </a:p>
          <a:p>
            <a:r>
              <a:rPr lang="en-US" sz="900" b="0" u="sng" dirty="0"/>
              <a:t>From scouting.org “The Pack Committee”:</a:t>
            </a:r>
          </a:p>
          <a:p>
            <a:r>
              <a:rPr lang="en-US" sz="900" b="0" i="0" kern="1200" dirty="0">
                <a:solidFill>
                  <a:schemeClr val="tx1"/>
                </a:solidFill>
                <a:effectLst/>
                <a:latin typeface="+mn-lt"/>
                <a:ea typeface="+mn-ea"/>
                <a:cs typeface="+mn-cs"/>
              </a:rPr>
              <a:t>The Advancement Chair helps youth move through the ranks of Cub Scouting and transition into a Boy Scout troop. The advancement chair will:</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Have a working knowledge of the Cub Scout advancement plan.</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Help plan and conduct induction and advancement recognition ceremonies, coordinating as needed with the den leaders and Cubmaster.</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Educate parents, guardians, and pack committee members in ways to stimulate Cub Scout advancement.</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Promote the use of Cub Scout den advancement charts and other tools to recognize and record advancement in the den.</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Collect den advancement reports at pack leaders’ meetings for use when ordering badges and insignia from the local council service center.</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Promote </a:t>
            </a:r>
            <a:r>
              <a:rPr lang="en-US" sz="900" b="0" i="1" kern="1200" dirty="0">
                <a:solidFill>
                  <a:schemeClr val="tx1"/>
                </a:solidFill>
                <a:effectLst/>
                <a:latin typeface="+mn-lt"/>
                <a:ea typeface="+mn-ea"/>
                <a:cs typeface="+mn-cs"/>
              </a:rPr>
              <a:t>Boys’ Life</a:t>
            </a:r>
            <a:r>
              <a:rPr lang="en-US" sz="900" b="0" i="0" kern="1200" dirty="0">
                <a:solidFill>
                  <a:schemeClr val="tx1"/>
                </a:solidFill>
                <a:effectLst/>
                <a:latin typeface="+mn-lt"/>
                <a:ea typeface="+mn-ea"/>
                <a:cs typeface="+mn-cs"/>
              </a:rPr>
              <a:t> magazine as an aid to advancement.</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Help obtain advancement equipment for use in making advancement ceremonies more effective.</a:t>
            </a:r>
          </a:p>
          <a:p>
            <a:pPr marL="171450" indent="-171450">
              <a:buFont typeface="Arial" panose="020B0604020202020204" pitchFamily="34" charset="0"/>
              <a:buChar char="•"/>
            </a:pPr>
            <a:r>
              <a:rPr lang="en-US" sz="900" b="0" i="0" kern="1200" dirty="0">
                <a:solidFill>
                  <a:schemeClr val="tx1"/>
                </a:solidFill>
                <a:effectLst/>
                <a:latin typeface="+mn-lt"/>
                <a:ea typeface="+mn-ea"/>
                <a:cs typeface="+mn-cs"/>
              </a:rPr>
              <a:t>Promote the wearing and proper use of uniform and insignia</a:t>
            </a:r>
          </a:p>
        </p:txBody>
      </p:sp>
      <p:sp>
        <p:nvSpPr>
          <p:cNvPr id="4" name="Slide Number Placeholder 3"/>
          <p:cNvSpPr>
            <a:spLocks noGrp="1"/>
          </p:cNvSpPr>
          <p:nvPr>
            <p:ph type="sldNum" sz="quarter" idx="10"/>
          </p:nvPr>
        </p:nvSpPr>
        <p:spPr/>
        <p:txBody>
          <a:bodyPr/>
          <a:lstStyle/>
          <a:p>
            <a:fld id="{3385DE95-B091-4ADA-A8B3-445C0880097E}" type="slidenum">
              <a:rPr lang="en-US" smtClean="0"/>
              <a:t>6</a:t>
            </a:fld>
            <a:endParaRPr lang="en-US" dirty="0"/>
          </a:p>
        </p:txBody>
      </p:sp>
    </p:spTree>
    <p:extLst>
      <p:ext uri="{BB962C8B-B14F-4D97-AF65-F5344CB8AC3E}">
        <p14:creationId xmlns:p14="http://schemas.microsoft.com/office/powerpoint/2010/main" val="1242965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Keep track of advancements in your Pack monthly.</a:t>
            </a:r>
          </a:p>
          <a:p>
            <a:pPr marL="742950" lvl="1" indent="-285750">
              <a:buFont typeface="Arial" panose="020B0604020202020204" pitchFamily="34" charset="0"/>
              <a:buChar char="•"/>
            </a:pPr>
            <a:r>
              <a:rPr lang="en-US" sz="1100" dirty="0"/>
              <a:t>Ask for advancement information from Den Leaders each month about a week before each pack meeting, or ask them to enter into </a:t>
            </a:r>
            <a:r>
              <a:rPr lang="en-US" sz="1100" dirty="0" err="1"/>
              <a:t>Scoutbook</a:t>
            </a:r>
            <a:r>
              <a:rPr lang="en-US" sz="110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Enter advancement information into </a:t>
            </a:r>
            <a:r>
              <a:rPr lang="en-US" sz="1100" dirty="0" err="1"/>
              <a:t>Scoutbook</a:t>
            </a:r>
            <a:r>
              <a:rPr lang="en-US" sz="1100" dirty="0"/>
              <a:t> or ensure the Den Leaders enter the information. </a:t>
            </a:r>
            <a:r>
              <a:rPr lang="en-US" sz="1100" b="1" dirty="0"/>
              <a:t>The Pack Advancement Chair should have final authority to approve rank advancements</a:t>
            </a:r>
            <a:r>
              <a:rPr lang="en-US" sz="1100" dirty="0"/>
              <a:t>. Other pack advancement tracking programs include </a:t>
            </a:r>
            <a:r>
              <a:rPr lang="en-US" sz="1100" dirty="0" err="1"/>
              <a:t>PackMaster</a:t>
            </a:r>
            <a:r>
              <a:rPr lang="en-US" sz="1100" dirty="0"/>
              <a:t>, Cub Tracks, spreadsheets, or handwritten, but </a:t>
            </a:r>
            <a:r>
              <a:rPr lang="en-US" sz="1100" dirty="0" err="1"/>
              <a:t>Scoutbook</a:t>
            </a:r>
            <a:r>
              <a:rPr lang="en-US" sz="1100" dirty="0"/>
              <a:t> is recommended.</a:t>
            </a:r>
          </a:p>
          <a:p>
            <a:pPr marL="742950" lvl="1" indent="-285750">
              <a:buFont typeface="Arial" panose="020B0604020202020204" pitchFamily="34" charset="0"/>
              <a:buChar char="•"/>
            </a:pPr>
            <a:r>
              <a:rPr lang="en-US" sz="1100" dirty="0"/>
              <a:t>Include ranks, adventures (required and elective), belt loops, pins and awards. Ranks are required, and the others are optional but strongly recommended, to ensure an accurate scouting history.</a:t>
            </a:r>
          </a:p>
          <a:p>
            <a:endParaRPr lang="en-US" sz="1100" dirty="0"/>
          </a:p>
          <a:p>
            <a:r>
              <a:rPr lang="en-US" sz="1100" dirty="0"/>
              <a:t>Enter advancement information into </a:t>
            </a:r>
            <a:r>
              <a:rPr lang="en-US" sz="1100" dirty="0" err="1"/>
              <a:t>Minsi</a:t>
            </a:r>
            <a:r>
              <a:rPr lang="en-US" sz="1100" dirty="0"/>
              <a:t> Trails Council’s advancement tracking program monthly.</a:t>
            </a:r>
          </a:p>
          <a:p>
            <a:pPr marL="742950" lvl="1" indent="-285750">
              <a:buFont typeface="Arial" panose="020B0604020202020204" pitchFamily="34" charset="0"/>
              <a:buChar char="•"/>
            </a:pPr>
            <a:r>
              <a:rPr lang="en-US" sz="1100" dirty="0" err="1"/>
              <a:t>Scoutbook</a:t>
            </a:r>
            <a:r>
              <a:rPr lang="en-US" sz="1100" dirty="0"/>
              <a:t> and Internet Advancement are both tools to add advancement information into the same </a:t>
            </a:r>
            <a:r>
              <a:rPr lang="en-US" sz="1100" dirty="0" err="1"/>
              <a:t>Scoutbook</a:t>
            </a:r>
            <a:r>
              <a:rPr lang="en-US" sz="1100" dirty="0"/>
              <a:t> database. </a:t>
            </a:r>
            <a:r>
              <a:rPr lang="en-US" sz="1100" dirty="0" err="1"/>
              <a:t>Scoutbook</a:t>
            </a:r>
            <a:r>
              <a:rPr lang="en-US" sz="1100" dirty="0"/>
              <a:t> has more functionality and is preferred, but Internet Advancement is available for units that don’t use </a:t>
            </a:r>
            <a:r>
              <a:rPr lang="en-US" sz="1100" dirty="0" err="1"/>
              <a:t>Scoutbook</a:t>
            </a:r>
            <a:r>
              <a:rPr lang="en-US" sz="1100" dirty="0"/>
              <a:t>. Anything you approve in Internet Advancement can instantly be seen in </a:t>
            </a:r>
            <a:r>
              <a:rPr lang="en-US" sz="1100" dirty="0" err="1"/>
              <a:t>Scoutbook</a:t>
            </a:r>
            <a:r>
              <a:rPr lang="en-US" sz="1100" dirty="0"/>
              <a:t> and vice versa. If you are using </a:t>
            </a:r>
            <a:r>
              <a:rPr lang="en-US" sz="1100" dirty="0" err="1"/>
              <a:t>Scoutbook</a:t>
            </a:r>
            <a:r>
              <a:rPr lang="en-US" sz="1100" dirty="0"/>
              <a:t> you do not need to and should not use Internet Advancement.</a:t>
            </a:r>
          </a:p>
          <a:p>
            <a:pPr marL="742950" lvl="1" indent="-285750">
              <a:buFont typeface="Arial" panose="020B0604020202020204" pitchFamily="34" charset="0"/>
              <a:buChar char="•"/>
            </a:pPr>
            <a:r>
              <a:rPr lang="en-US" sz="1100" dirty="0"/>
              <a:t>Can also use Advancement Report pre-printed form No. 34403 for those Packs that do not use </a:t>
            </a:r>
            <a:r>
              <a:rPr lang="en-US" sz="1100" dirty="0" err="1"/>
              <a:t>Scoutbook</a:t>
            </a:r>
            <a:r>
              <a:rPr lang="en-US" sz="1100" dirty="0"/>
              <a:t> or Internet Advancement. MTC will enter your handwritten advancement information from this form into the </a:t>
            </a:r>
            <a:r>
              <a:rPr lang="en-US" sz="1100" dirty="0" err="1"/>
              <a:t>Scoutbook</a:t>
            </a:r>
            <a:r>
              <a:rPr lang="en-US" sz="1100" dirty="0"/>
              <a:t> database for you.</a:t>
            </a:r>
          </a:p>
          <a:p>
            <a:pPr lvl="1"/>
            <a:endParaRPr lang="en-US" sz="1100" dirty="0"/>
          </a:p>
          <a:p>
            <a:endParaRPr lang="en-US" sz="1100" dirty="0"/>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7</a:t>
            </a:fld>
            <a:endParaRPr lang="en-US" dirty="0"/>
          </a:p>
        </p:txBody>
      </p:sp>
    </p:spTree>
    <p:extLst>
      <p:ext uri="{BB962C8B-B14F-4D97-AF65-F5344CB8AC3E}">
        <p14:creationId xmlns:p14="http://schemas.microsoft.com/office/powerpoint/2010/main" val="327195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100" dirty="0"/>
              <a:t>(Continued)</a:t>
            </a:r>
          </a:p>
          <a:p>
            <a:r>
              <a:rPr lang="en-US" sz="1100" dirty="0"/>
              <a:t>Print an advancement report </a:t>
            </a:r>
            <a:r>
              <a:rPr lang="en-US" sz="1100" dirty="0" err="1"/>
              <a:t>Scoutbook</a:t>
            </a:r>
            <a:r>
              <a:rPr lang="en-US" sz="1100" dirty="0"/>
              <a:t> or Internet Advancement each month.</a:t>
            </a:r>
          </a:p>
          <a:p>
            <a:pPr marL="742950" lvl="1" indent="-285750">
              <a:buFont typeface="Arial" panose="020B0604020202020204" pitchFamily="34" charset="0"/>
              <a:buChar char="•"/>
            </a:pPr>
            <a:r>
              <a:rPr lang="en-US" sz="1100" dirty="0"/>
              <a:t>Print 1 copy to be turned in at the </a:t>
            </a:r>
            <a:r>
              <a:rPr lang="en-US" sz="1100" dirty="0" err="1"/>
              <a:t>Minsi</a:t>
            </a:r>
            <a:r>
              <a:rPr lang="en-US" sz="1100" dirty="0"/>
              <a:t> Trails Council Scout Shop when purchasing rank badges. The only pages needed are the sheets with youth names, not the list of what needs to be purchased. Note that if you decide to purchase your advancement items from a different Council, you still must email or mail in this report to </a:t>
            </a:r>
            <a:r>
              <a:rPr lang="en-US" sz="1100" dirty="0" err="1"/>
              <a:t>Minsi</a:t>
            </a:r>
            <a:r>
              <a:rPr lang="en-US" sz="1100" dirty="0"/>
              <a:t> Trails Council. If you turn in your report to a different Council, it does not get forwarded to </a:t>
            </a:r>
            <a:r>
              <a:rPr lang="en-US" sz="1100" dirty="0" err="1"/>
              <a:t>Minsi</a:t>
            </a:r>
            <a:r>
              <a:rPr lang="en-US" sz="1100" dirty="0"/>
              <a:t> Trails Council. Email address is </a:t>
            </a:r>
            <a:r>
              <a:rPr lang="en-US" sz="1100" u="sng" dirty="0"/>
              <a:t>minsitrailsscoutshop@scouting.org.</a:t>
            </a:r>
          </a:p>
          <a:p>
            <a:pPr marL="742950" lvl="1" indent="-285750">
              <a:buFont typeface="Arial" panose="020B0604020202020204" pitchFamily="34" charset="0"/>
              <a:buChar char="•"/>
            </a:pPr>
            <a:r>
              <a:rPr lang="en-US" sz="1100" dirty="0"/>
              <a:t>Print one more copy if you want one to keep for the Pack’s records.</a:t>
            </a:r>
          </a:p>
          <a:p>
            <a:pPr marL="742950" lvl="1" indent="-285750">
              <a:buFont typeface="Arial" panose="020B0604020202020204" pitchFamily="34" charset="0"/>
              <a:buChar char="•"/>
            </a:pPr>
            <a:r>
              <a:rPr lang="en-US" sz="1100" dirty="0"/>
              <a:t>Only you need to sign it.</a:t>
            </a:r>
          </a:p>
          <a:p>
            <a:endParaRPr lang="en-US" sz="1100" dirty="0"/>
          </a:p>
          <a:p>
            <a:r>
              <a:rPr lang="en-US" sz="1100" dirty="0"/>
              <a:t>Generate a list of what needs to be purchased at the Scout Shop.</a:t>
            </a:r>
          </a:p>
          <a:p>
            <a:pPr marL="742950" lvl="1" indent="-285750">
              <a:buFont typeface="Arial" panose="020B0604020202020204" pitchFamily="34" charset="0"/>
              <a:buChar char="•"/>
            </a:pPr>
            <a:r>
              <a:rPr lang="en-US" sz="1100" dirty="0"/>
              <a:t>Can use the “Purchase Order” report from </a:t>
            </a:r>
            <a:r>
              <a:rPr lang="en-US" sz="1100" dirty="0" err="1"/>
              <a:t>Scoutbook</a:t>
            </a:r>
            <a:r>
              <a:rPr lang="en-US" sz="1100" dirty="0"/>
              <a:t>. This list is for the Pack’s use only and do not need to be turned in to the Scout Shop.</a:t>
            </a:r>
          </a:p>
          <a:p>
            <a:pPr marL="742950" lvl="1" indent="-285750">
              <a:buFont typeface="Arial" panose="020B0604020202020204" pitchFamily="34" charset="0"/>
              <a:buChar char="•"/>
            </a:pPr>
            <a:r>
              <a:rPr lang="en-US" sz="1100" dirty="0"/>
              <a:t>Also buy rank pocket certificates when buying rank badges, or you can print these from </a:t>
            </a:r>
            <a:r>
              <a:rPr lang="en-US" sz="1100" dirty="0" err="1"/>
              <a:t>Scoutbook</a:t>
            </a:r>
            <a:r>
              <a:rPr lang="en-US" sz="1100" dirty="0"/>
              <a:t>. This is to facilitate instant recognition.</a:t>
            </a:r>
          </a:p>
          <a:p>
            <a:pPr marL="742950" lvl="1" indent="-285750">
              <a:buFont typeface="Arial" panose="020B0604020202020204" pitchFamily="34" charset="0"/>
              <a:buChar char="•"/>
            </a:pPr>
            <a:r>
              <a:rPr lang="en-US" sz="1100" dirty="0"/>
              <a:t>Can chose to email your order to the Scout Shop so they can collect the order for you. Be sure to include the name of who will be picking it up.</a:t>
            </a:r>
          </a:p>
          <a:p>
            <a:endParaRPr lang="en-US" sz="1100" dirty="0"/>
          </a:p>
          <a:p>
            <a:r>
              <a:rPr lang="en-US" sz="1100" dirty="0"/>
              <a:t>Go to Scout Shop to purchase, or delegate to another leader or parent. If you purchase items at a different Council, you must still mail in or email your advancement report to </a:t>
            </a:r>
            <a:r>
              <a:rPr lang="en-US" sz="1100" dirty="0" err="1"/>
              <a:t>Minsi</a:t>
            </a:r>
            <a:r>
              <a:rPr lang="en-US" sz="1100" dirty="0"/>
              <a:t> Trails Council.</a:t>
            </a:r>
          </a:p>
          <a:p>
            <a:endParaRPr lang="en-US" sz="1100" dirty="0"/>
          </a:p>
          <a:p>
            <a:r>
              <a:rPr lang="en-US" sz="1100" dirty="0"/>
              <a:t>Give purchased items to Den Leaders at or before the next Pack meeting so they can present to the youth at the Pack meeting.</a:t>
            </a:r>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8</a:t>
            </a:fld>
            <a:endParaRPr lang="en-US" dirty="0"/>
          </a:p>
        </p:txBody>
      </p:sp>
    </p:spTree>
    <p:extLst>
      <p:ext uri="{BB962C8B-B14F-4D97-AF65-F5344CB8AC3E}">
        <p14:creationId xmlns:p14="http://schemas.microsoft.com/office/powerpoint/2010/main" val="1064624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t>Determine how your Pack wants to track Advancements, and then take ownership of the program. </a:t>
            </a:r>
            <a:r>
              <a:rPr lang="en-US" sz="1100" dirty="0" err="1"/>
              <a:t>Scoutbook</a:t>
            </a:r>
            <a:r>
              <a:rPr lang="en-US" sz="1100" dirty="0"/>
              <a:t> is strongly recommended.</a:t>
            </a:r>
          </a:p>
          <a:p>
            <a:pPr marL="171450" indent="-171450">
              <a:buFont typeface="Arial" panose="020B0604020202020204" pitchFamily="34" charset="0"/>
              <a:buChar char="•"/>
            </a:pPr>
            <a:r>
              <a:rPr lang="en-US" sz="1100" dirty="0"/>
              <a:t>Ensure Pack roster is updated in the Pack’s and Council’s advancement tracking program. If a youth’s name is not on the Council’s roster, he or she is not registered, and won’t receive any advancements.</a:t>
            </a:r>
          </a:p>
          <a:p>
            <a:pPr marL="171450" indent="-171450">
              <a:buFont typeface="Arial" panose="020B0604020202020204" pitchFamily="34" charset="0"/>
              <a:buChar char="•"/>
            </a:pPr>
            <a:r>
              <a:rPr lang="en-US" sz="1100" dirty="0"/>
              <a:t>Scout Shop:</a:t>
            </a:r>
          </a:p>
          <a:p>
            <a:pPr marL="628650" lvl="1" indent="-171450">
              <a:buFont typeface="Courier New" panose="02070309020205020404" pitchFamily="49" charset="0"/>
              <a:buChar char="o"/>
            </a:pPr>
            <a:r>
              <a:rPr lang="en-US" sz="1100" dirty="0"/>
              <a:t>Keep receipts from Scout Shop purchases and give to Pack Treasurer.</a:t>
            </a:r>
          </a:p>
          <a:p>
            <a:pPr marL="628650" lvl="1" indent="-171450">
              <a:buFont typeface="Courier New" panose="02070309020205020404" pitchFamily="49" charset="0"/>
              <a:buChar char="o"/>
            </a:pPr>
            <a:r>
              <a:rPr lang="en-US" sz="1100" dirty="0"/>
              <a:t>Keep track of balance in Pack’s Scout Shop account, and request funds from Pack Treasurer when needed.</a:t>
            </a:r>
          </a:p>
          <a:p>
            <a:pPr marL="628650" lvl="1" indent="-171450">
              <a:buFont typeface="Courier New" panose="02070309020205020404" pitchFamily="49" charset="0"/>
              <a:buChar char="o"/>
            </a:pPr>
            <a:r>
              <a:rPr lang="en-US" sz="1100" dirty="0"/>
              <a:t>Keep track of the form used at the Scout shop that lists adults who can purchase from the Pack’s account.</a:t>
            </a:r>
          </a:p>
          <a:p>
            <a:pPr marL="171450" indent="-171450">
              <a:buFont typeface="Arial" panose="020B0604020202020204" pitchFamily="34" charset="0"/>
              <a:buChar char="•"/>
            </a:pPr>
            <a:r>
              <a:rPr lang="en-US" sz="1100" dirty="0"/>
              <a:t>Ensure Pack service hours are logged via my.scouting.org. Either the Committee Chair or the Pack Advancement Chair will log hours. Note that the Unit ID# used for Internet Advancement is the same number used for logging service hours.</a:t>
            </a:r>
          </a:p>
          <a:p>
            <a:pPr marL="171450" indent="-171450">
              <a:buFont typeface="Arial" panose="020B0604020202020204" pitchFamily="34" charset="0"/>
              <a:buChar char="•"/>
            </a:pPr>
            <a:r>
              <a:rPr lang="en-US" sz="1100" dirty="0"/>
              <a:t>Ensure JTE progress is tracked during the year, and at year’s end. Either the Committee Chair or the Pack Advancement Chair will track JTE. Note that the Unit ID# used for Internet Advancement is the same number used for JTE.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Help plan, facilitate, or conduct advancement ceremonies. Encourage the Pack to recognize youth quickly. See more detail on slide #12.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Attend Pack Committee meetings.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p>
          <a:p>
            <a:endParaRPr lang="en-US" dirty="0"/>
          </a:p>
        </p:txBody>
      </p:sp>
      <p:sp>
        <p:nvSpPr>
          <p:cNvPr id="4" name="Slide Number Placeholder 3"/>
          <p:cNvSpPr>
            <a:spLocks noGrp="1"/>
          </p:cNvSpPr>
          <p:nvPr>
            <p:ph type="sldNum" sz="quarter" idx="10"/>
          </p:nvPr>
        </p:nvSpPr>
        <p:spPr/>
        <p:txBody>
          <a:bodyPr/>
          <a:lstStyle/>
          <a:p>
            <a:fld id="{3385DE95-B091-4ADA-A8B3-445C0880097E}" type="slidenum">
              <a:rPr lang="en-US" smtClean="0"/>
              <a:t>9</a:t>
            </a:fld>
            <a:endParaRPr lang="en-US" dirty="0"/>
          </a:p>
        </p:txBody>
      </p:sp>
    </p:spTree>
    <p:extLst>
      <p:ext uri="{BB962C8B-B14F-4D97-AF65-F5344CB8AC3E}">
        <p14:creationId xmlns:p14="http://schemas.microsoft.com/office/powerpoint/2010/main" val="1048618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8" descr="NewGraphicStandardREV.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0663" y="2146300"/>
            <a:ext cx="109696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fld id="{97A4AF36-2C29-45F9-A9F5-C4C2E8A9B1C2}" type="slidenum">
              <a:rPr lang="en-US" smtClean="0"/>
              <a:t>‹#›</a:t>
            </a:fld>
            <a:endParaRPr lang="en-US" dirty="0"/>
          </a:p>
        </p:txBody>
      </p:sp>
      <p:sp>
        <p:nvSpPr>
          <p:cNvPr id="5" name="Date Placeholder 6"/>
          <p:cNvSpPr>
            <a:spLocks noGrp="1"/>
          </p:cNvSpPr>
          <p:nvPr>
            <p:ph type="dt" sz="half" idx="11"/>
          </p:nvPr>
        </p:nvSpPr>
        <p:spPr>
          <a:xfrm>
            <a:off x="3816350" y="6508750"/>
            <a:ext cx="2133600" cy="365125"/>
          </a:xfrm>
          <a:prstGeom prst="rect">
            <a:avLst/>
          </a:prstGeom>
        </p:spPr>
        <p:txBody>
          <a:bodyPr/>
          <a:lstStyle>
            <a:lvl1pPr>
              <a:defRPr/>
            </a:lvl1pPr>
          </a:lstStyle>
          <a:p>
            <a:pPr>
              <a:defRPr/>
            </a:pPr>
            <a:fld id="{49BB218A-EFCC-474A-8EF5-A55382B6272B}" type="datetime1">
              <a:rPr lang="en-US" smtClean="0"/>
              <a:t>10/25/2020</a:t>
            </a:fld>
            <a:endParaRPr lang="en-US" dirty="0"/>
          </a:p>
        </p:txBody>
      </p:sp>
    </p:spTree>
    <p:extLst>
      <p:ext uri="{BB962C8B-B14F-4D97-AF65-F5344CB8AC3E}">
        <p14:creationId xmlns:p14="http://schemas.microsoft.com/office/powerpoint/2010/main" val="8897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NewGraphicStandardREV.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4963"/>
            <a:ext cx="957263"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fld id="{97A4AF36-2C29-45F9-A9F5-C4C2E8A9B1C2}" type="slidenum">
              <a:rPr lang="en-US" smtClean="0"/>
              <a:t>‹#›</a:t>
            </a:fld>
            <a:endParaRPr lang="en-US" dirty="0"/>
          </a:p>
        </p:txBody>
      </p:sp>
      <p:sp>
        <p:nvSpPr>
          <p:cNvPr id="6" name="Date Placeholder 6"/>
          <p:cNvSpPr>
            <a:spLocks noGrp="1"/>
          </p:cNvSpPr>
          <p:nvPr>
            <p:ph type="dt" sz="half" idx="11"/>
          </p:nvPr>
        </p:nvSpPr>
        <p:spPr>
          <a:xfrm>
            <a:off x="3816350" y="6508750"/>
            <a:ext cx="2133600" cy="365125"/>
          </a:xfrm>
          <a:prstGeom prst="rect">
            <a:avLst/>
          </a:prstGeom>
        </p:spPr>
        <p:txBody>
          <a:bodyPr/>
          <a:lstStyle>
            <a:lvl1pPr>
              <a:defRPr/>
            </a:lvl1pPr>
          </a:lstStyle>
          <a:p>
            <a:pPr>
              <a:defRPr/>
            </a:pPr>
            <a:fld id="{76ADC370-1101-439D-AD64-B5952519A798}" type="datetime1">
              <a:rPr lang="en-US" smtClean="0"/>
              <a:t>10/25/2020</a:t>
            </a:fld>
            <a:endParaRPr lang="en-US" dirty="0"/>
          </a:p>
        </p:txBody>
      </p:sp>
    </p:spTree>
    <p:extLst>
      <p:ext uri="{BB962C8B-B14F-4D97-AF65-F5344CB8AC3E}">
        <p14:creationId xmlns:p14="http://schemas.microsoft.com/office/powerpoint/2010/main" val="236200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E982057C-CBE4-427F-B1D9-87617336BC44}" type="datetime1">
              <a:rPr lang="en-US" smtClean="0"/>
              <a:t>10/25/2020</a:t>
            </a:fld>
            <a:endParaRPr lang="en-US" dirty="0"/>
          </a:p>
        </p:txBody>
      </p:sp>
      <p:sp>
        <p:nvSpPr>
          <p:cNvPr id="7" name="Slide Number Placeholder 6"/>
          <p:cNvSpPr>
            <a:spLocks noGrp="1"/>
          </p:cNvSpPr>
          <p:nvPr>
            <p:ph type="sldNum" sz="quarter" idx="11"/>
          </p:nvPr>
        </p:nvSpPr>
        <p:spPr/>
        <p:txBody>
          <a:bodyPr/>
          <a:lstStyle>
            <a:lvl1pPr>
              <a:defRPr/>
            </a:lvl1pPr>
          </a:lstStyle>
          <a:p>
            <a:fld id="{97A4AF36-2C29-45F9-A9F5-C4C2E8A9B1C2}" type="slidenum">
              <a:rPr lang="en-US" smtClean="0"/>
              <a:t>‹#›</a:t>
            </a:fld>
            <a:endParaRPr lang="en-US" dirty="0"/>
          </a:p>
        </p:txBody>
      </p:sp>
    </p:spTree>
    <p:extLst>
      <p:ext uri="{BB962C8B-B14F-4D97-AF65-F5344CB8AC3E}">
        <p14:creationId xmlns:p14="http://schemas.microsoft.com/office/powerpoint/2010/main" val="348000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a:lvl1pPr>
          </a:lstStyle>
          <a:p>
            <a:pPr>
              <a:defRPr/>
            </a:pPr>
            <a:fld id="{4C01D30D-2BA9-4497-9A59-82BC11B4D9E5}" type="datetime1">
              <a:rPr lang="en-US" smtClean="0"/>
              <a:t>10/25/2020</a:t>
            </a:fld>
            <a:endParaRPr lang="en-US" dirty="0"/>
          </a:p>
        </p:txBody>
      </p:sp>
      <p:sp>
        <p:nvSpPr>
          <p:cNvPr id="9" name="Slide Number Placeholder 8"/>
          <p:cNvSpPr>
            <a:spLocks noGrp="1"/>
          </p:cNvSpPr>
          <p:nvPr>
            <p:ph type="sldNum" sz="quarter" idx="11"/>
          </p:nvPr>
        </p:nvSpPr>
        <p:spPr/>
        <p:txBody>
          <a:bodyPr/>
          <a:lstStyle>
            <a:lvl1pPr>
              <a:defRPr/>
            </a:lvl1pPr>
          </a:lstStyle>
          <a:p>
            <a:fld id="{97A4AF36-2C29-45F9-A9F5-C4C2E8A9B1C2}" type="slidenum">
              <a:rPr lang="en-US" smtClean="0"/>
              <a:t>‹#›</a:t>
            </a:fld>
            <a:endParaRPr lang="en-US" dirty="0"/>
          </a:p>
        </p:txBody>
      </p:sp>
    </p:spTree>
    <p:extLst>
      <p:ext uri="{BB962C8B-B14F-4D97-AF65-F5344CB8AC3E}">
        <p14:creationId xmlns:p14="http://schemas.microsoft.com/office/powerpoint/2010/main" val="115176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a:lvl1pPr>
          </a:lstStyle>
          <a:p>
            <a:pPr>
              <a:defRPr/>
            </a:pPr>
            <a:fld id="{C0424032-B1BD-4727-9CC0-02837C1FA7A1}" type="datetime1">
              <a:rPr lang="en-US" smtClean="0"/>
              <a:t>10/25/2020</a:t>
            </a:fld>
            <a:endParaRPr lang="en-US" dirty="0"/>
          </a:p>
        </p:txBody>
      </p:sp>
      <p:sp>
        <p:nvSpPr>
          <p:cNvPr id="5" name="Slide Number Placeholder 4"/>
          <p:cNvSpPr>
            <a:spLocks noGrp="1"/>
          </p:cNvSpPr>
          <p:nvPr>
            <p:ph type="sldNum" sz="quarter" idx="11"/>
          </p:nvPr>
        </p:nvSpPr>
        <p:spPr/>
        <p:txBody>
          <a:bodyPr/>
          <a:lstStyle>
            <a:lvl1pPr>
              <a:defRPr/>
            </a:lvl1pPr>
          </a:lstStyle>
          <a:p>
            <a:fld id="{97A4AF36-2C29-45F9-A9F5-C4C2E8A9B1C2}" type="slidenum">
              <a:rPr lang="en-US" smtClean="0"/>
              <a:t>‹#›</a:t>
            </a:fld>
            <a:endParaRPr lang="en-US" dirty="0"/>
          </a:p>
        </p:txBody>
      </p:sp>
    </p:spTree>
    <p:extLst>
      <p:ext uri="{BB962C8B-B14F-4D97-AF65-F5344CB8AC3E}">
        <p14:creationId xmlns:p14="http://schemas.microsoft.com/office/powerpoint/2010/main" val="158041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a:lvl1pPr>
          </a:lstStyle>
          <a:p>
            <a:pPr>
              <a:defRPr/>
            </a:pPr>
            <a:fld id="{4BEE2CF4-AC89-4140-9848-0E3D2DA4FE99}" type="datetime1">
              <a:rPr lang="en-US" smtClean="0"/>
              <a:t>10/25/2020</a:t>
            </a:fld>
            <a:endParaRPr lang="en-US" dirty="0"/>
          </a:p>
        </p:txBody>
      </p:sp>
      <p:sp>
        <p:nvSpPr>
          <p:cNvPr id="3" name="Slide Number Placeholder 3"/>
          <p:cNvSpPr>
            <a:spLocks noGrp="1"/>
          </p:cNvSpPr>
          <p:nvPr>
            <p:ph type="sldNum" sz="quarter" idx="11"/>
          </p:nvPr>
        </p:nvSpPr>
        <p:spPr/>
        <p:txBody>
          <a:bodyPr/>
          <a:lstStyle>
            <a:lvl1pPr>
              <a:defRPr/>
            </a:lvl1pPr>
          </a:lstStyle>
          <a:p>
            <a:fld id="{97A4AF36-2C29-45F9-A9F5-C4C2E8A9B1C2}" type="slidenum">
              <a:rPr lang="en-US" smtClean="0"/>
              <a:t>‹#›</a:t>
            </a:fld>
            <a:endParaRPr lang="en-US" dirty="0"/>
          </a:p>
        </p:txBody>
      </p:sp>
    </p:spTree>
    <p:extLst>
      <p:ext uri="{BB962C8B-B14F-4D97-AF65-F5344CB8AC3E}">
        <p14:creationId xmlns:p14="http://schemas.microsoft.com/office/powerpoint/2010/main" val="207021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1917FC19-C036-4E7C-AFEB-B4EAB46E54C3}" type="datetime1">
              <a:rPr lang="en-US" smtClean="0"/>
              <a:t>10/25/2020</a:t>
            </a:fld>
            <a:endParaRPr lang="en-US" dirty="0"/>
          </a:p>
        </p:txBody>
      </p:sp>
      <p:sp>
        <p:nvSpPr>
          <p:cNvPr id="6" name="Slide Number Placeholder 6"/>
          <p:cNvSpPr>
            <a:spLocks noGrp="1"/>
          </p:cNvSpPr>
          <p:nvPr>
            <p:ph type="sldNum" sz="quarter" idx="11"/>
          </p:nvPr>
        </p:nvSpPr>
        <p:spPr/>
        <p:txBody>
          <a:bodyPr/>
          <a:lstStyle>
            <a:lvl1pPr>
              <a:defRPr/>
            </a:lvl1pPr>
          </a:lstStyle>
          <a:p>
            <a:fld id="{97A4AF36-2C29-45F9-A9F5-C4C2E8A9B1C2}" type="slidenum">
              <a:rPr lang="en-US" smtClean="0"/>
              <a:t>‹#›</a:t>
            </a:fld>
            <a:endParaRPr lang="en-US" dirty="0"/>
          </a:p>
        </p:txBody>
      </p:sp>
    </p:spTree>
    <p:extLst>
      <p:ext uri="{BB962C8B-B14F-4D97-AF65-F5344CB8AC3E}">
        <p14:creationId xmlns:p14="http://schemas.microsoft.com/office/powerpoint/2010/main" val="319648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92E3C2D-0BB9-4A6E-8FEE-D56C34F193FA}" type="datetime1">
              <a:rPr lang="en-US" smtClean="0"/>
              <a:t>10/25/2020</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7A4AF36-2C29-45F9-A9F5-C4C2E8A9B1C2}" type="slidenum">
              <a:rPr lang="en-US" smtClean="0"/>
              <a:t>‹#›</a:t>
            </a:fld>
            <a:endParaRPr lang="en-US" dirty="0"/>
          </a:p>
        </p:txBody>
      </p:sp>
    </p:spTree>
    <p:extLst>
      <p:ext uri="{BB962C8B-B14F-4D97-AF65-F5344CB8AC3E}">
        <p14:creationId xmlns:p14="http://schemas.microsoft.com/office/powerpoint/2010/main" val="378475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Users/jaypointer/Desktop/Folio-white.png" TargetMode="Externa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4176"/>
            </a:gs>
            <a:gs pos="100000">
              <a:srgbClr val="005AA3"/>
            </a:gs>
          </a:gsLst>
          <a:lin ang="5400000"/>
        </a:gradFill>
        <a:effectLst/>
      </p:bgPr>
    </p:bg>
    <p:spTree>
      <p:nvGrpSpPr>
        <p:cNvPr id="1" name=""/>
        <p:cNvGrpSpPr/>
        <p:nvPr/>
      </p:nvGrpSpPr>
      <p:grpSpPr>
        <a:xfrm>
          <a:off x="0" y="0"/>
          <a:ext cx="0" cy="0"/>
          <a:chOff x="0" y="0"/>
          <a:chExt cx="0" cy="0"/>
        </a:xfrm>
      </p:grpSpPr>
      <p:pic>
        <p:nvPicPr>
          <p:cNvPr id="1026" name="Folio-white.png" descr="/Users/jaypointer/Desktop/Folio-white.png"/>
          <p:cNvPicPr>
            <a:picLocks noChangeAspect="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15875" y="5797550"/>
            <a:ext cx="91694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anose="020B0604020202020204" pitchFamily="34" charset="0"/>
              </a:defRPr>
            </a:lvl1pPr>
          </a:lstStyle>
          <a:p>
            <a:fld id="{97A4AF36-2C29-45F9-A9F5-C4C2E8A9B1C2}" type="slidenum">
              <a:rPr lang="en-US" smtClean="0"/>
              <a:t>‹#›</a:t>
            </a:fld>
            <a:endParaRPr lang="en-US" dirty="0"/>
          </a:p>
        </p:txBody>
      </p:sp>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anose="020B0604020202020204" pitchFamily="34" charset="0"/>
              </a:defRPr>
            </a:lvl1pPr>
          </a:lstStyle>
          <a:p>
            <a:pPr>
              <a:defRPr/>
            </a:pPr>
            <a:fld id="{F9EEECAA-343C-4E5E-9438-6F479A08F5C8}" type="datetime1">
              <a:rPr lang="en-US" smtClean="0"/>
              <a:t>10/25/2020</a:t>
            </a:fld>
            <a:endParaRPr lang="en-US" dirty="0"/>
          </a:p>
        </p:txBody>
      </p:sp>
      <p:pic>
        <p:nvPicPr>
          <p:cNvPr id="1031" name="Picture 10"/>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27850" y="5964238"/>
            <a:ext cx="1071563" cy="13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NewGraphicStandard.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3825" y="6454775"/>
            <a:ext cx="19288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64091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hf hdr="0" ftr="0" dt="0"/>
  <p:txStyles>
    <p:titleStyle>
      <a:lvl1pPr algn="l" defTabSz="457200" rtl="0" eaLnBrk="1" fontAlgn="base" hangingPunct="1">
        <a:spcBef>
          <a:spcPct val="0"/>
        </a:spcBef>
        <a:spcAft>
          <a:spcPct val="0"/>
        </a:spcAft>
        <a:defRPr sz="3200" b="1" kern="1200">
          <a:solidFill>
            <a:schemeClr val="bg1"/>
          </a:solidFill>
          <a:latin typeface="Helvetica"/>
          <a:ea typeface="ヒラギノ角ゴ Pro W3" charset="0"/>
          <a:cs typeface="ヒラギノ角ゴ Pro W3" charset="0"/>
        </a:defRPr>
      </a:lvl1pPr>
      <a:lvl2pPr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2pPr>
      <a:lvl3pPr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3pPr>
      <a:lvl4pPr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4pPr>
      <a:lvl5pPr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5pPr>
      <a:lvl6pPr marL="457200"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6pPr>
      <a:lvl7pPr marL="914400"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7pPr>
      <a:lvl8pPr marL="1371600"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8pPr>
      <a:lvl9pPr marL="1828800" algn="l" defTabSz="457200" rtl="0" eaLnBrk="1" fontAlgn="base" hangingPunct="1">
        <a:spcBef>
          <a:spcPct val="0"/>
        </a:spcBef>
        <a:spcAft>
          <a:spcPct val="0"/>
        </a:spcAft>
        <a:defRPr sz="3200" b="1">
          <a:solidFill>
            <a:schemeClr val="bg1"/>
          </a:solidFill>
          <a:latin typeface="Helvetica"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2400" b="1" kern="1200">
          <a:solidFill>
            <a:schemeClr val="bg1"/>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000" kern="1200">
          <a:solidFill>
            <a:schemeClr val="bg1"/>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panose="020B0604020202020204" pitchFamily="34" charset="0"/>
        <a:buChar char="•"/>
        <a:defRPr kern="1200">
          <a:solidFill>
            <a:schemeClr val="bg1"/>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400" b="1" i="1" kern="1200">
          <a:solidFill>
            <a:schemeClr val="bg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1200" i="1" kern="1200">
          <a:solidFill>
            <a:schemeClr val="bg1"/>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couting.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minsitrails.org/" TargetMode="External"/><Relationship Id="rId5" Type="http://schemas.openxmlformats.org/officeDocument/2006/relationships/hyperlink" Target="mailto:advancement.team@scouting.org" TargetMode="External"/><Relationship Id="rId4" Type="http://schemas.openxmlformats.org/officeDocument/2006/relationships/hyperlink" Target="https://www.scouting.org/programs/boy-scouts/advancement-and-awards/resource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143000" y="669925"/>
            <a:ext cx="6858000" cy="2611437"/>
          </a:xfrm>
        </p:spPr>
        <p:txBody>
          <a:bodyPr/>
          <a:lstStyle/>
          <a:p>
            <a:r>
              <a:rPr lang="en-US" altLang="en-US" dirty="0">
                <a:latin typeface="Helvetica" panose="020B0604020202020204" pitchFamily="34" charset="0"/>
                <a:ea typeface="Trebuchet MS" panose="020B0603020202020204" pitchFamily="34" charset="0"/>
                <a:cs typeface="Helvetica" panose="020B0604020202020204" pitchFamily="34" charset="0"/>
              </a:rPr>
              <a:t>Cub Scout Advancement </a:t>
            </a:r>
            <a:br>
              <a:rPr lang="en-US" altLang="en-US" dirty="0">
                <a:latin typeface="Helvetica" panose="020B0604020202020204" pitchFamily="34" charset="0"/>
                <a:ea typeface="Trebuchet MS" panose="020B0603020202020204" pitchFamily="34" charset="0"/>
                <a:cs typeface="Helvetica" panose="020B0604020202020204" pitchFamily="34" charset="0"/>
              </a:rPr>
            </a:br>
            <a:br>
              <a:rPr lang="en-US" altLang="en-US" sz="3200" dirty="0">
                <a:latin typeface="Helvetica" panose="020B0604020202020204" pitchFamily="34" charset="0"/>
                <a:ea typeface="Trebuchet MS" panose="020B0603020202020204" pitchFamily="34" charset="0"/>
                <a:cs typeface="Helvetica" panose="020B0604020202020204" pitchFamily="34" charset="0"/>
              </a:rPr>
            </a:br>
            <a:r>
              <a:rPr lang="en-US" altLang="en-US" sz="3200" dirty="0">
                <a:latin typeface="Helvetica" panose="020B0604020202020204" pitchFamily="34" charset="0"/>
                <a:ea typeface="Trebuchet MS" panose="020B0603020202020204" pitchFamily="34" charset="0"/>
                <a:cs typeface="Helvetica" panose="020B0604020202020204" pitchFamily="34" charset="0"/>
              </a:rPr>
              <a:t>A Guide for</a:t>
            </a:r>
            <a:br>
              <a:rPr lang="en-US" altLang="en-US" sz="3200" dirty="0">
                <a:latin typeface="Helvetica" panose="020B0604020202020204" pitchFamily="34" charset="0"/>
                <a:ea typeface="Trebuchet MS" panose="020B0603020202020204" pitchFamily="34" charset="0"/>
                <a:cs typeface="Helvetica" panose="020B0604020202020204" pitchFamily="34" charset="0"/>
              </a:rPr>
            </a:br>
            <a:r>
              <a:rPr lang="en-US" altLang="en-US" sz="3200" dirty="0">
                <a:latin typeface="Helvetica" panose="020B0604020202020204" pitchFamily="34" charset="0"/>
                <a:ea typeface="Trebuchet MS" panose="020B0603020202020204" pitchFamily="34" charset="0"/>
                <a:cs typeface="Helvetica" panose="020B0604020202020204" pitchFamily="34" charset="0"/>
              </a:rPr>
              <a:t>Pack Advancement Chairs</a:t>
            </a:r>
          </a:p>
        </p:txBody>
      </p:sp>
      <p:sp>
        <p:nvSpPr>
          <p:cNvPr id="2051" name="Subtitle 2"/>
          <p:cNvSpPr>
            <a:spLocks noGrp="1"/>
          </p:cNvSpPr>
          <p:nvPr>
            <p:ph type="subTitle" idx="1"/>
          </p:nvPr>
        </p:nvSpPr>
        <p:spPr>
          <a:xfrm>
            <a:off x="952500" y="3576639"/>
            <a:ext cx="7239000" cy="1681161"/>
          </a:xfrm>
        </p:spPr>
        <p:txBody>
          <a:bodyPr/>
          <a:lstStyle/>
          <a:p>
            <a:endParaRPr lang="en-US" altLang="en-US" dirty="0">
              <a:latin typeface="Helvetica" panose="020B0604020202020204" pitchFamily="34" charset="0"/>
              <a:ea typeface="Trebuchet MS" panose="020B0603020202020204" pitchFamily="34" charset="0"/>
              <a:cs typeface="Helvetica" panose="020B0604020202020204" pitchFamily="34" charset="0"/>
            </a:endParaRPr>
          </a:p>
          <a:p>
            <a:r>
              <a:rPr lang="en-US" altLang="en-US" dirty="0">
                <a:latin typeface="Helvetica" panose="020B0604020202020204" pitchFamily="34" charset="0"/>
                <a:ea typeface="Trebuchet MS" panose="020B0603020202020204" pitchFamily="34" charset="0"/>
                <a:cs typeface="Helvetica" panose="020B0604020202020204" pitchFamily="34" charset="0"/>
              </a:rPr>
              <a:t>Cheryl Moreira</a:t>
            </a:r>
          </a:p>
          <a:p>
            <a:r>
              <a:rPr lang="en-US" altLang="en-US" dirty="0" err="1">
                <a:latin typeface="Helvetica" panose="020B0604020202020204" pitchFamily="34" charset="0"/>
                <a:ea typeface="Trebuchet MS" panose="020B0603020202020204" pitchFamily="34" charset="0"/>
                <a:cs typeface="Helvetica" panose="020B0604020202020204" pitchFamily="34" charset="0"/>
              </a:rPr>
              <a:t>Minsi</a:t>
            </a:r>
            <a:r>
              <a:rPr lang="en-US" altLang="en-US" dirty="0">
                <a:latin typeface="Helvetica" panose="020B0604020202020204" pitchFamily="34" charset="0"/>
                <a:ea typeface="Trebuchet MS" panose="020B0603020202020204" pitchFamily="34" charset="0"/>
                <a:cs typeface="Helvetica" panose="020B0604020202020204" pitchFamily="34" charset="0"/>
              </a:rPr>
              <a:t> Trails Council Cub Scout Advancement Chair</a:t>
            </a:r>
          </a:p>
          <a:p>
            <a:r>
              <a:rPr lang="en-US" altLang="en-US" dirty="0">
                <a:latin typeface="Helvetica" panose="020B0604020202020204" pitchFamily="34" charset="0"/>
                <a:ea typeface="Trebuchet MS" panose="020B0603020202020204" pitchFamily="34" charset="0"/>
                <a:cs typeface="Helvetica" panose="020B0604020202020204" pitchFamily="34" charset="0"/>
              </a:rPr>
              <a:t>Boy Scouts of America</a:t>
            </a:r>
          </a:p>
          <a:p>
            <a:r>
              <a:rPr lang="en-US" altLang="en-US" dirty="0">
                <a:latin typeface="Helvetica" panose="020B0604020202020204" pitchFamily="34" charset="0"/>
                <a:ea typeface="Trebuchet MS" panose="020B0603020202020204" pitchFamily="34" charset="0"/>
                <a:cs typeface="Helvetica" panose="020B0604020202020204" pitchFamily="34" charset="0"/>
              </a:rPr>
              <a:t>10/25/2020</a:t>
            </a:r>
          </a:p>
          <a:p>
            <a:endParaRPr lang="en-US" altLang="en-US" dirty="0">
              <a:latin typeface="Helvetica" panose="020B0604020202020204" pitchFamily="34" charset="0"/>
              <a:ea typeface="Trebuchet MS" panose="020B0603020202020204" pitchFamily="34" charset="0"/>
              <a:cs typeface="Helvetica" panose="020B0604020202020204" pitchFamily="34" charset="0"/>
            </a:endParaRPr>
          </a:p>
        </p:txBody>
      </p:sp>
      <p:sp>
        <p:nvSpPr>
          <p:cNvPr id="2" name="Slide Number Placeholder 1">
            <a:extLst>
              <a:ext uri="{FF2B5EF4-FFF2-40B4-BE49-F238E27FC236}">
                <a16:creationId xmlns:a16="http://schemas.microsoft.com/office/drawing/2014/main" id="{A1A087F6-F94F-4704-9DDA-1DDEAD9C91FF}"/>
              </a:ext>
            </a:extLst>
          </p:cNvPr>
          <p:cNvSpPr>
            <a:spLocks noGrp="1"/>
          </p:cNvSpPr>
          <p:nvPr>
            <p:ph type="sldNum" sz="quarter" idx="12"/>
          </p:nvPr>
        </p:nvSpPr>
        <p:spPr/>
        <p:txBody>
          <a:bodyPr/>
          <a:lstStyle/>
          <a:p>
            <a:fld id="{97A4AF36-2C29-45F9-A9F5-C4C2E8A9B1C2}"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should I know about Advancements?</a:t>
            </a:r>
          </a:p>
        </p:txBody>
      </p:sp>
      <p:sp>
        <p:nvSpPr>
          <p:cNvPr id="3" name="Content Placeholder 2"/>
          <p:cNvSpPr>
            <a:spLocks noGrp="1"/>
          </p:cNvSpPr>
          <p:nvPr>
            <p:ph idx="1"/>
          </p:nvPr>
        </p:nvSpPr>
        <p:spPr/>
        <p:txBody>
          <a:bodyPr/>
          <a:lstStyle/>
          <a:p>
            <a:r>
              <a:rPr lang="en-US" sz="2800" dirty="0"/>
              <a:t>Den meetings designed for all youth to advance </a:t>
            </a:r>
          </a:p>
          <a:p>
            <a:r>
              <a:rPr lang="en-US" sz="2800" dirty="0"/>
              <a:t>Approval of Advancements</a:t>
            </a:r>
          </a:p>
          <a:p>
            <a:pPr lvl="1"/>
            <a:r>
              <a:rPr lang="en-US" sz="1800" dirty="0"/>
              <a:t>For Lion through Bear, Den Leader or Akela signs, and then Den Leader approves. </a:t>
            </a:r>
          </a:p>
          <a:p>
            <a:pPr lvl="1"/>
            <a:r>
              <a:rPr lang="en-US" sz="1800" dirty="0"/>
              <a:t>For </a:t>
            </a:r>
            <a:r>
              <a:rPr lang="en-US" sz="1800" dirty="0" err="1"/>
              <a:t>Webelos</a:t>
            </a:r>
            <a:r>
              <a:rPr lang="en-US" sz="1800" dirty="0"/>
              <a:t> and AOL, Den Leader signs and approves.</a:t>
            </a:r>
          </a:p>
          <a:p>
            <a:r>
              <a:rPr lang="en-US" sz="2800" dirty="0"/>
              <a:t>Advancement performance is centered on its motto: “Do Your Best”</a:t>
            </a:r>
          </a:p>
          <a:p>
            <a:endParaRPr lang="en-US" sz="2800" dirty="0"/>
          </a:p>
          <a:p>
            <a:pPr lvl="1"/>
            <a:endParaRPr lang="en-US" sz="1600" dirty="0"/>
          </a:p>
          <a:p>
            <a:pPr marL="5715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349F2B2-978A-4656-85BA-3952E34143C5}"/>
              </a:ext>
            </a:extLst>
          </p:cNvPr>
          <p:cNvSpPr>
            <a:spLocks noGrp="1"/>
          </p:cNvSpPr>
          <p:nvPr>
            <p:ph type="sldNum" sz="quarter" idx="10"/>
          </p:nvPr>
        </p:nvSpPr>
        <p:spPr/>
        <p:txBody>
          <a:bodyPr/>
          <a:lstStyle/>
          <a:p>
            <a:fld id="{97A4AF36-2C29-45F9-A9F5-C4C2E8A9B1C2}" type="slidenum">
              <a:rPr lang="en-US" smtClean="0"/>
              <a:t>10</a:t>
            </a:fld>
            <a:endParaRPr lang="en-US" dirty="0"/>
          </a:p>
        </p:txBody>
      </p:sp>
    </p:spTree>
    <p:extLst>
      <p:ext uri="{BB962C8B-B14F-4D97-AF65-F5344CB8AC3E}">
        <p14:creationId xmlns:p14="http://schemas.microsoft.com/office/powerpoint/2010/main" val="173245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I know about Advancement Reporting?</a:t>
            </a:r>
          </a:p>
        </p:txBody>
      </p:sp>
      <p:sp>
        <p:nvSpPr>
          <p:cNvPr id="3" name="Content Placeholder 2"/>
          <p:cNvSpPr>
            <a:spLocks noGrp="1"/>
          </p:cNvSpPr>
          <p:nvPr>
            <p:ph idx="1"/>
          </p:nvPr>
        </p:nvSpPr>
        <p:spPr/>
        <p:txBody>
          <a:bodyPr/>
          <a:lstStyle/>
          <a:p>
            <a:r>
              <a:rPr lang="en-US" sz="2400" dirty="0"/>
              <a:t>BSA’s electronic advancement reporting program is </a:t>
            </a:r>
            <a:r>
              <a:rPr lang="en-US" sz="2400" dirty="0" err="1"/>
              <a:t>Scoutbook</a:t>
            </a:r>
            <a:r>
              <a:rPr lang="en-US" sz="2400" dirty="0"/>
              <a:t>. </a:t>
            </a:r>
            <a:r>
              <a:rPr lang="en-US" sz="2400" dirty="0" err="1"/>
              <a:t>Scoutbook</a:t>
            </a:r>
            <a:r>
              <a:rPr lang="en-US" sz="2400" dirty="0"/>
              <a:t> and Internet Advancement use same database.</a:t>
            </a:r>
          </a:p>
          <a:p>
            <a:r>
              <a:rPr lang="en-US" dirty="0"/>
              <a:t>Report advancement monthly to Council</a:t>
            </a:r>
          </a:p>
          <a:p>
            <a:r>
              <a:rPr lang="en-US" dirty="0"/>
              <a:t>For JTE, report all advancements in each calendar year before Dec. 31 for online or Dec. 20 for paper.</a:t>
            </a:r>
          </a:p>
          <a:p>
            <a:r>
              <a:rPr lang="en-US" dirty="0"/>
              <a:t>This is the youth’s permanent record (AOL)</a:t>
            </a:r>
          </a:p>
          <a:p>
            <a:r>
              <a:rPr lang="en-US" dirty="0"/>
              <a:t>Advancement and retention are linked</a:t>
            </a:r>
          </a:p>
          <a:p>
            <a:endParaRPr lang="en-US" dirty="0"/>
          </a:p>
        </p:txBody>
      </p:sp>
      <p:sp>
        <p:nvSpPr>
          <p:cNvPr id="4" name="Slide Number Placeholder 3">
            <a:extLst>
              <a:ext uri="{FF2B5EF4-FFF2-40B4-BE49-F238E27FC236}">
                <a16:creationId xmlns:a16="http://schemas.microsoft.com/office/drawing/2014/main" id="{571BEC0F-89E5-4392-83A7-47E436CFDB91}"/>
              </a:ext>
            </a:extLst>
          </p:cNvPr>
          <p:cNvSpPr>
            <a:spLocks noGrp="1"/>
          </p:cNvSpPr>
          <p:nvPr>
            <p:ph type="sldNum" sz="quarter" idx="10"/>
          </p:nvPr>
        </p:nvSpPr>
        <p:spPr/>
        <p:txBody>
          <a:bodyPr/>
          <a:lstStyle/>
          <a:p>
            <a:fld id="{97A4AF36-2C29-45F9-A9F5-C4C2E8A9B1C2}" type="slidenum">
              <a:rPr lang="en-US" smtClean="0"/>
              <a:t>11</a:t>
            </a:fld>
            <a:endParaRPr lang="en-US" dirty="0"/>
          </a:p>
        </p:txBody>
      </p:sp>
    </p:spTree>
    <p:extLst>
      <p:ext uri="{BB962C8B-B14F-4D97-AF65-F5344CB8AC3E}">
        <p14:creationId xmlns:p14="http://schemas.microsoft.com/office/powerpoint/2010/main" val="291016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about Ceremonies &amp; Instant Recognition?</a:t>
            </a:r>
          </a:p>
        </p:txBody>
      </p:sp>
      <p:sp>
        <p:nvSpPr>
          <p:cNvPr id="3" name="Content Placeholder 2"/>
          <p:cNvSpPr>
            <a:spLocks noGrp="1"/>
          </p:cNvSpPr>
          <p:nvPr>
            <p:ph idx="1"/>
          </p:nvPr>
        </p:nvSpPr>
        <p:spPr/>
        <p:txBody>
          <a:bodyPr/>
          <a:lstStyle/>
          <a:p>
            <a:r>
              <a:rPr lang="en-US" dirty="0"/>
              <a:t>When an advancement is completed, congratulate the youth immediately and publicly.</a:t>
            </a:r>
          </a:p>
          <a:p>
            <a:pPr lvl="1"/>
            <a:r>
              <a:rPr lang="en-US" dirty="0"/>
              <a:t>Present at Den or Pack meetings</a:t>
            </a:r>
          </a:p>
          <a:p>
            <a:pPr lvl="1"/>
            <a:r>
              <a:rPr lang="en-US" dirty="0"/>
              <a:t>Present pocket certificates immediately, followed by the patch/pin/belt loop/award at the next Pack meeting, or vice versa</a:t>
            </a:r>
          </a:p>
          <a:p>
            <a:pPr lvl="1"/>
            <a:r>
              <a:rPr lang="en-US" dirty="0"/>
              <a:t>Youth advance at different rates</a:t>
            </a:r>
          </a:p>
          <a:p>
            <a:pPr lvl="1"/>
            <a:r>
              <a:rPr lang="en-US" dirty="0"/>
              <a:t>If a youth doesn’t earn a rank, they still progress to the next rank</a:t>
            </a:r>
          </a:p>
          <a:p>
            <a:r>
              <a:rPr lang="en-US" dirty="0"/>
              <a:t>Make recognition a key part of every Pack meeting. </a:t>
            </a:r>
          </a:p>
          <a:p>
            <a:r>
              <a:rPr lang="en-US" dirty="0"/>
              <a:t>Make every ceremony special and meaningful.</a:t>
            </a:r>
          </a:p>
          <a:p>
            <a:endParaRPr lang="en-US" dirty="0"/>
          </a:p>
        </p:txBody>
      </p:sp>
      <p:sp>
        <p:nvSpPr>
          <p:cNvPr id="4" name="Slide Number Placeholder 3">
            <a:extLst>
              <a:ext uri="{FF2B5EF4-FFF2-40B4-BE49-F238E27FC236}">
                <a16:creationId xmlns:a16="http://schemas.microsoft.com/office/drawing/2014/main" id="{C734DA1E-B521-40DB-BEA8-265B8110228E}"/>
              </a:ext>
            </a:extLst>
          </p:cNvPr>
          <p:cNvSpPr>
            <a:spLocks noGrp="1"/>
          </p:cNvSpPr>
          <p:nvPr>
            <p:ph type="sldNum" sz="quarter" idx="10"/>
          </p:nvPr>
        </p:nvSpPr>
        <p:spPr/>
        <p:txBody>
          <a:bodyPr/>
          <a:lstStyle/>
          <a:p>
            <a:fld id="{97A4AF36-2C29-45F9-A9F5-C4C2E8A9B1C2}" type="slidenum">
              <a:rPr lang="en-US" smtClean="0"/>
              <a:t>12</a:t>
            </a:fld>
            <a:endParaRPr lang="en-US" dirty="0"/>
          </a:p>
        </p:txBody>
      </p:sp>
    </p:spTree>
    <p:extLst>
      <p:ext uri="{BB962C8B-B14F-4D97-AF65-F5344CB8AC3E}">
        <p14:creationId xmlns:p14="http://schemas.microsoft.com/office/powerpoint/2010/main" val="338531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Summary, Advancement …</a:t>
            </a:r>
          </a:p>
        </p:txBody>
      </p:sp>
      <p:sp>
        <p:nvSpPr>
          <p:cNvPr id="3" name="Content Placeholder 2"/>
          <p:cNvSpPr>
            <a:spLocks noGrp="1"/>
          </p:cNvSpPr>
          <p:nvPr>
            <p:ph idx="1"/>
          </p:nvPr>
        </p:nvSpPr>
        <p:spPr/>
        <p:txBody>
          <a:bodyPr/>
          <a:lstStyle/>
          <a:p>
            <a:r>
              <a:rPr lang="en-US" sz="2800" dirty="0"/>
              <a:t>Encourages Cub Scouts to “do their best” while learning new skills and exploring new subject areas</a:t>
            </a:r>
          </a:p>
          <a:p>
            <a:r>
              <a:rPr lang="en-US" sz="2800" dirty="0"/>
              <a:t>Provides a tangible reward for hard work</a:t>
            </a:r>
          </a:p>
          <a:p>
            <a:r>
              <a:rPr lang="en-US" sz="2800" dirty="0"/>
              <a:t>Helps build confidence</a:t>
            </a:r>
          </a:p>
          <a:p>
            <a:r>
              <a:rPr lang="en-US" sz="2800" dirty="0"/>
              <a:t>Facilitates a Cub Scout’s personal growth</a:t>
            </a:r>
          </a:p>
          <a:p>
            <a:r>
              <a:rPr lang="en-US" sz="2800" dirty="0"/>
              <a:t>Provides a method to fulfill the mission and aims of Scouting</a:t>
            </a:r>
          </a:p>
          <a:p>
            <a:pPr marL="400050"/>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60235EA-63D6-4520-A3D2-899746426680}"/>
              </a:ext>
            </a:extLst>
          </p:cNvPr>
          <p:cNvSpPr>
            <a:spLocks noGrp="1"/>
          </p:cNvSpPr>
          <p:nvPr>
            <p:ph type="sldNum" sz="quarter" idx="10"/>
          </p:nvPr>
        </p:nvSpPr>
        <p:spPr/>
        <p:txBody>
          <a:bodyPr/>
          <a:lstStyle/>
          <a:p>
            <a:fld id="{97A4AF36-2C29-45F9-A9F5-C4C2E8A9B1C2}" type="slidenum">
              <a:rPr lang="en-US" smtClean="0"/>
              <a:t>13</a:t>
            </a:fld>
            <a:endParaRPr lang="en-US" dirty="0"/>
          </a:p>
        </p:txBody>
      </p:sp>
    </p:spTree>
    <p:extLst>
      <p:ext uri="{BB962C8B-B14F-4D97-AF65-F5344CB8AC3E}">
        <p14:creationId xmlns:p14="http://schemas.microsoft.com/office/powerpoint/2010/main" val="416866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sz="1800" dirty="0">
                <a:hlinkClick r:id="rId3">
                  <a:extLst>
                    <a:ext uri="{A12FA001-AC4F-418D-AE19-62706E023703}">
                      <ahyp:hlinkClr xmlns:ahyp="http://schemas.microsoft.com/office/drawing/2018/hyperlinkcolor" val="tx"/>
                    </a:ext>
                  </a:extLst>
                </a:hlinkClick>
              </a:rPr>
              <a:t>www.scouting.org</a:t>
            </a:r>
            <a:r>
              <a:rPr lang="en-US" sz="1800" dirty="0"/>
              <a:t>:</a:t>
            </a:r>
          </a:p>
          <a:p>
            <a:pPr lvl="1"/>
            <a:r>
              <a:rPr lang="en-US" sz="1800" u="sng" dirty="0">
                <a:hlinkClick r:id="rId4">
                  <a:extLst>
                    <a:ext uri="{A12FA001-AC4F-418D-AE19-62706E023703}">
                      <ahyp:hlinkClr xmlns:ahyp="http://schemas.microsoft.com/office/drawing/2018/hyperlinkcolor" val="tx"/>
                    </a:ext>
                  </a:extLst>
                </a:hlinkClick>
              </a:rPr>
              <a:t>https://www.scouting.org/programs/boy-scouts/advancement-and-awards/resources/</a:t>
            </a:r>
            <a:endParaRPr lang="en-US" sz="1800" u="sng" dirty="0"/>
          </a:p>
          <a:p>
            <a:pPr lvl="1"/>
            <a:r>
              <a:rPr lang="en-US" sz="1800" dirty="0"/>
              <a:t>Guide to Advancement 2019 No. 33088 </a:t>
            </a:r>
          </a:p>
          <a:p>
            <a:pPr lvl="1"/>
            <a:r>
              <a:rPr lang="en-US" sz="1800" dirty="0"/>
              <a:t>Advancement News: </a:t>
            </a:r>
            <a:r>
              <a:rPr lang="en-US" sz="1800" dirty="0">
                <a:hlinkClick r:id="rId5">
                  <a:extLst>
                    <a:ext uri="{A12FA001-AC4F-418D-AE19-62706E023703}">
                      <ahyp:hlinkClr xmlns:ahyp="http://schemas.microsoft.com/office/drawing/2018/hyperlinkcolor" val="tx"/>
                    </a:ext>
                  </a:extLst>
                </a:hlinkClick>
              </a:rPr>
              <a:t>advancement.team@scouting.org</a:t>
            </a:r>
            <a:endParaRPr lang="en-US" sz="1800" dirty="0"/>
          </a:p>
          <a:p>
            <a:pPr lvl="1"/>
            <a:r>
              <a:rPr lang="en-US" sz="1800" dirty="0"/>
              <a:t>Advancement Report form No. 34403 </a:t>
            </a:r>
          </a:p>
          <a:p>
            <a:pPr lvl="1"/>
            <a:r>
              <a:rPr lang="en-US" sz="1800" dirty="0"/>
              <a:t>Cub Scout Den &amp; Pack Ceremonies No. 33212</a:t>
            </a:r>
          </a:p>
          <a:p>
            <a:pPr lvl="1"/>
            <a:r>
              <a:rPr lang="en-US" sz="1800" dirty="0"/>
              <a:t>Cub Scout Leader Book</a:t>
            </a:r>
          </a:p>
          <a:p>
            <a:pPr lvl="1"/>
            <a:r>
              <a:rPr lang="en-US" sz="1800" dirty="0"/>
              <a:t>Den Leader Guide for each rank</a:t>
            </a:r>
          </a:p>
          <a:p>
            <a:pPr lvl="1"/>
            <a:r>
              <a:rPr lang="en-US" sz="1800" dirty="0"/>
              <a:t>Pack Meeting Guide</a:t>
            </a:r>
          </a:p>
          <a:p>
            <a:r>
              <a:rPr lang="en-US" sz="1800" dirty="0">
                <a:hlinkClick r:id="rId6">
                  <a:extLst>
                    <a:ext uri="{A12FA001-AC4F-418D-AE19-62706E023703}">
                      <ahyp:hlinkClr xmlns:ahyp="http://schemas.microsoft.com/office/drawing/2018/hyperlinkcolor" val="tx"/>
                    </a:ext>
                  </a:extLst>
                </a:hlinkClick>
              </a:rPr>
              <a:t>www.minsitrails.org</a:t>
            </a:r>
            <a:endParaRPr lang="en-US" sz="1800" dirty="0"/>
          </a:p>
          <a:p>
            <a:r>
              <a:rPr lang="en-US" sz="1800" dirty="0"/>
              <a:t>District Roundtables</a:t>
            </a:r>
          </a:p>
          <a:p>
            <a:r>
              <a:rPr lang="en-US" sz="1800" dirty="0"/>
              <a:t>University of Scouting</a:t>
            </a:r>
          </a:p>
        </p:txBody>
      </p:sp>
      <p:sp>
        <p:nvSpPr>
          <p:cNvPr id="4" name="Slide Number Placeholder 3">
            <a:extLst>
              <a:ext uri="{FF2B5EF4-FFF2-40B4-BE49-F238E27FC236}">
                <a16:creationId xmlns:a16="http://schemas.microsoft.com/office/drawing/2014/main" id="{1EBB0485-9772-45EA-8BF7-4FFC379ECD69}"/>
              </a:ext>
            </a:extLst>
          </p:cNvPr>
          <p:cNvSpPr>
            <a:spLocks noGrp="1"/>
          </p:cNvSpPr>
          <p:nvPr>
            <p:ph type="sldNum" sz="quarter" idx="10"/>
          </p:nvPr>
        </p:nvSpPr>
        <p:spPr/>
        <p:txBody>
          <a:bodyPr/>
          <a:lstStyle/>
          <a:p>
            <a:fld id="{97A4AF36-2C29-45F9-A9F5-C4C2E8A9B1C2}" type="slidenum">
              <a:rPr lang="en-US" smtClean="0"/>
              <a:t>14</a:t>
            </a:fld>
            <a:endParaRPr lang="en-US" dirty="0"/>
          </a:p>
        </p:txBody>
      </p:sp>
    </p:spTree>
    <p:extLst>
      <p:ext uri="{BB962C8B-B14F-4D97-AF65-F5344CB8AC3E}">
        <p14:creationId xmlns:p14="http://schemas.microsoft.com/office/powerpoint/2010/main" val="777392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Q&amp;A and Open Discussion</a:t>
            </a:r>
          </a:p>
        </p:txBody>
      </p:sp>
      <p:sp>
        <p:nvSpPr>
          <p:cNvPr id="5" name="Text Placeholder 4"/>
          <p:cNvSpPr>
            <a:spLocks noGrp="1"/>
          </p:cNvSpPr>
          <p:nvPr>
            <p:ph idx="1"/>
          </p:nvPr>
        </p:nvSpPr>
        <p:spPr/>
        <p:txBody>
          <a:bodyPr/>
          <a:lstStyle/>
          <a:p>
            <a:r>
              <a:rPr lang="en-US" sz="3200" dirty="0"/>
              <a:t>Questions?</a:t>
            </a:r>
          </a:p>
          <a:p>
            <a:r>
              <a:rPr lang="en-US" sz="3200" dirty="0"/>
              <a:t>Clarifications?</a:t>
            </a:r>
          </a:p>
        </p:txBody>
      </p:sp>
      <p:sp>
        <p:nvSpPr>
          <p:cNvPr id="2" name="Slide Number Placeholder 1">
            <a:extLst>
              <a:ext uri="{FF2B5EF4-FFF2-40B4-BE49-F238E27FC236}">
                <a16:creationId xmlns:a16="http://schemas.microsoft.com/office/drawing/2014/main" id="{A3556C0B-A060-45D0-9B48-BAF8B257CFCF}"/>
              </a:ext>
            </a:extLst>
          </p:cNvPr>
          <p:cNvSpPr>
            <a:spLocks noGrp="1"/>
          </p:cNvSpPr>
          <p:nvPr>
            <p:ph type="sldNum" sz="quarter" idx="10"/>
          </p:nvPr>
        </p:nvSpPr>
        <p:spPr/>
        <p:txBody>
          <a:bodyPr/>
          <a:lstStyle/>
          <a:p>
            <a:fld id="{97A4AF36-2C29-45F9-A9F5-C4C2E8A9B1C2}" type="slidenum">
              <a:rPr lang="en-US" smtClean="0"/>
              <a:t>15</a:t>
            </a:fld>
            <a:endParaRPr lang="en-US" dirty="0"/>
          </a:p>
        </p:txBody>
      </p:sp>
    </p:spTree>
    <p:extLst>
      <p:ext uri="{BB962C8B-B14F-4D97-AF65-F5344CB8AC3E}">
        <p14:creationId xmlns:p14="http://schemas.microsoft.com/office/powerpoint/2010/main" val="37909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Agenda</a:t>
            </a:r>
          </a:p>
        </p:txBody>
      </p:sp>
      <p:sp>
        <p:nvSpPr>
          <p:cNvPr id="5" name="Content Placeholder 4"/>
          <p:cNvSpPr>
            <a:spLocks noGrp="1"/>
          </p:cNvSpPr>
          <p:nvPr>
            <p:ph idx="1"/>
          </p:nvPr>
        </p:nvSpPr>
        <p:spPr/>
        <p:txBody>
          <a:bodyPr/>
          <a:lstStyle/>
          <a:p>
            <a:r>
              <a:rPr lang="en-US" sz="2000" dirty="0"/>
              <a:t>Introductions</a:t>
            </a:r>
          </a:p>
          <a:p>
            <a:r>
              <a:rPr lang="en-US" sz="2000" dirty="0"/>
              <a:t>What is the definition of Advancement?</a:t>
            </a:r>
          </a:p>
          <a:p>
            <a:r>
              <a:rPr lang="en-US" sz="2000" dirty="0"/>
              <a:t>What are the Cub Scout ranks?</a:t>
            </a:r>
          </a:p>
          <a:p>
            <a:r>
              <a:rPr lang="en-US" sz="2000" dirty="0"/>
              <a:t>What are my responsibilities as Pack Advancement Chair?</a:t>
            </a:r>
          </a:p>
          <a:p>
            <a:r>
              <a:rPr lang="en-US" sz="2000" dirty="0"/>
              <a:t>What specifically do I do as Pack Advancement Chair?</a:t>
            </a:r>
          </a:p>
          <a:p>
            <a:r>
              <a:rPr lang="en-US" sz="2000" dirty="0"/>
              <a:t>What should I know about Advancement reporting?</a:t>
            </a:r>
          </a:p>
          <a:p>
            <a:r>
              <a:rPr lang="en-US" sz="2000" dirty="0"/>
              <a:t>What about ceremonies and instant recognition?</a:t>
            </a:r>
          </a:p>
          <a:p>
            <a:r>
              <a:rPr lang="en-US" sz="2000" dirty="0"/>
              <a:t>In summary, Advancement…</a:t>
            </a:r>
          </a:p>
          <a:p>
            <a:r>
              <a:rPr lang="en-US" sz="2000" dirty="0"/>
              <a:t>Resources</a:t>
            </a:r>
          </a:p>
          <a:p>
            <a:r>
              <a:rPr lang="en-US" sz="2000" dirty="0"/>
              <a:t>Q&amp;A</a:t>
            </a:r>
          </a:p>
          <a:p>
            <a:pPr marL="0" indent="0">
              <a:buNone/>
            </a:pPr>
            <a:endParaRPr lang="en-US" dirty="0"/>
          </a:p>
        </p:txBody>
      </p:sp>
      <p:sp>
        <p:nvSpPr>
          <p:cNvPr id="2" name="Slide Number Placeholder 1">
            <a:extLst>
              <a:ext uri="{FF2B5EF4-FFF2-40B4-BE49-F238E27FC236}">
                <a16:creationId xmlns:a16="http://schemas.microsoft.com/office/drawing/2014/main" id="{653CF542-CEBE-4172-BB1E-74B592CFF3BD}"/>
              </a:ext>
            </a:extLst>
          </p:cNvPr>
          <p:cNvSpPr>
            <a:spLocks noGrp="1"/>
          </p:cNvSpPr>
          <p:nvPr>
            <p:ph type="sldNum" sz="quarter" idx="10"/>
          </p:nvPr>
        </p:nvSpPr>
        <p:spPr/>
        <p:txBody>
          <a:bodyPr/>
          <a:lstStyle/>
          <a:p>
            <a:fld id="{97A4AF36-2C29-45F9-A9F5-C4C2E8A9B1C2}" type="slidenum">
              <a:rPr lang="en-US" smtClean="0"/>
              <a:t>2</a:t>
            </a:fld>
            <a:endParaRPr lang="en-US" dirty="0"/>
          </a:p>
        </p:txBody>
      </p:sp>
    </p:spTree>
    <p:extLst>
      <p:ext uri="{BB962C8B-B14F-4D97-AF65-F5344CB8AC3E}">
        <p14:creationId xmlns:p14="http://schemas.microsoft.com/office/powerpoint/2010/main" val="250151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 </a:t>
            </a:r>
          </a:p>
        </p:txBody>
      </p:sp>
      <p:sp>
        <p:nvSpPr>
          <p:cNvPr id="3" name="Content Placeholder 2"/>
          <p:cNvSpPr>
            <a:spLocks noGrp="1"/>
          </p:cNvSpPr>
          <p:nvPr>
            <p:ph idx="1"/>
          </p:nvPr>
        </p:nvSpPr>
        <p:spPr>
          <a:xfrm>
            <a:off x="457200" y="1443871"/>
            <a:ext cx="8229600" cy="4525963"/>
          </a:xfrm>
        </p:spPr>
        <p:txBody>
          <a:bodyPr/>
          <a:lstStyle/>
          <a:p>
            <a:pPr marL="0" indent="0">
              <a:spcBef>
                <a:spcPts val="0"/>
              </a:spcBef>
              <a:buNone/>
            </a:pPr>
            <a:r>
              <a:rPr lang="en-US" sz="2800" dirty="0"/>
              <a:t>MINSI TRAILS COUNCIL CUB SCOUT ADVANCEMENT COMMITTEE:</a:t>
            </a:r>
          </a:p>
          <a:p>
            <a:pPr marL="0" indent="0">
              <a:spcBef>
                <a:spcPts val="0"/>
              </a:spcBef>
              <a:buNone/>
            </a:pPr>
            <a:endParaRPr lang="en-US" sz="1000" dirty="0"/>
          </a:p>
          <a:p>
            <a:pPr marL="0" indent="0">
              <a:spcBef>
                <a:spcPts val="0"/>
              </a:spcBef>
              <a:buNone/>
            </a:pPr>
            <a:r>
              <a:rPr lang="en-US" sz="2000" dirty="0"/>
              <a:t>Chair: Cheryl Moreira, </a:t>
            </a:r>
            <a:r>
              <a:rPr lang="en-US" sz="1600" dirty="0"/>
              <a:t>cmoreira100@yahoo.com</a:t>
            </a:r>
          </a:p>
          <a:p>
            <a:pPr marL="0" indent="0">
              <a:spcBef>
                <a:spcPts val="0"/>
              </a:spcBef>
              <a:buNone/>
            </a:pPr>
            <a:endParaRPr lang="en-US" sz="2000" dirty="0"/>
          </a:p>
          <a:p>
            <a:pPr marL="0" indent="0">
              <a:spcBef>
                <a:spcPts val="0"/>
              </a:spcBef>
              <a:buNone/>
            </a:pPr>
            <a:r>
              <a:rPr lang="en-US" sz="2000" dirty="0"/>
              <a:t>District Cub Scout Advancement Chairs:</a:t>
            </a:r>
          </a:p>
          <a:p>
            <a:pPr>
              <a:spcBef>
                <a:spcPts val="0"/>
              </a:spcBef>
            </a:pPr>
            <a:r>
              <a:rPr lang="en-US" sz="2000" dirty="0"/>
              <a:t>Nicole Kresge, Pocono, </a:t>
            </a:r>
            <a:r>
              <a:rPr lang="en-US" sz="1400" dirty="0"/>
              <a:t>nkresge.pack85tan@gmail.com</a:t>
            </a:r>
          </a:p>
          <a:p>
            <a:pPr>
              <a:spcBef>
                <a:spcPts val="0"/>
              </a:spcBef>
            </a:pPr>
            <a:r>
              <a:rPr lang="en-US" sz="2000" dirty="0"/>
              <a:t>Becky Johnson, Forks of the Delaware, </a:t>
            </a:r>
            <a:r>
              <a:rPr lang="en-US" sz="1400" dirty="0"/>
              <a:t>ebjohn7304@yahoo.com</a:t>
            </a:r>
          </a:p>
          <a:p>
            <a:pPr>
              <a:spcBef>
                <a:spcPts val="0"/>
              </a:spcBef>
            </a:pPr>
            <a:r>
              <a:rPr lang="en-US" sz="2000" dirty="0"/>
              <a:t>Michael Philipp, South Mountain, </a:t>
            </a:r>
            <a:r>
              <a:rPr lang="en-US" sz="1400" dirty="0"/>
              <a:t>michaelphilipp9193@gmail.com</a:t>
            </a:r>
            <a:r>
              <a:rPr lang="en-US" sz="2000" dirty="0"/>
              <a:t> </a:t>
            </a:r>
          </a:p>
          <a:p>
            <a:pPr>
              <a:spcBef>
                <a:spcPts val="0"/>
              </a:spcBef>
            </a:pPr>
            <a:r>
              <a:rPr lang="en-US" sz="2000" dirty="0"/>
              <a:t>Saadia Ackerson, Trexler, </a:t>
            </a:r>
            <a:r>
              <a:rPr lang="en-US" sz="1400" dirty="0"/>
              <a:t>saadialin@gmail.com</a:t>
            </a:r>
          </a:p>
          <a:p>
            <a:pPr>
              <a:spcBef>
                <a:spcPts val="0"/>
              </a:spcBef>
            </a:pPr>
            <a:r>
              <a:rPr lang="en-US" sz="2000" dirty="0"/>
              <a:t>Heather </a:t>
            </a:r>
            <a:r>
              <a:rPr lang="en-US" sz="2000" dirty="0" err="1"/>
              <a:t>Werley</a:t>
            </a:r>
            <a:r>
              <a:rPr lang="en-US" sz="2000" dirty="0"/>
              <a:t>, North Valley, </a:t>
            </a:r>
            <a:r>
              <a:rPr lang="en-US" sz="1400" dirty="0"/>
              <a:t>royheather@ptd.net</a:t>
            </a:r>
          </a:p>
          <a:p>
            <a:pPr>
              <a:spcBef>
                <a:spcPts val="0"/>
              </a:spcBef>
            </a:pPr>
            <a:r>
              <a:rPr lang="en-US" sz="2000" dirty="0"/>
              <a:t>Janet </a:t>
            </a:r>
            <a:r>
              <a:rPr lang="en-US" sz="2000" dirty="0" err="1"/>
              <a:t>Jungermann</a:t>
            </a:r>
            <a:r>
              <a:rPr lang="en-US" sz="2000" dirty="0"/>
              <a:t>, Anthracite, </a:t>
            </a:r>
            <a:r>
              <a:rPr lang="en-US" sz="1400" dirty="0"/>
              <a:t>janet.jungermann@yahoo.com</a:t>
            </a:r>
          </a:p>
          <a:p>
            <a:pPr marL="0" indent="0">
              <a:spcBef>
                <a:spcPts val="0"/>
              </a:spcBef>
              <a:buNone/>
            </a:pPr>
            <a:endParaRPr lang="en-US" sz="1000" dirty="0"/>
          </a:p>
        </p:txBody>
      </p:sp>
      <p:sp>
        <p:nvSpPr>
          <p:cNvPr id="4" name="Slide Number Placeholder 3">
            <a:extLst>
              <a:ext uri="{FF2B5EF4-FFF2-40B4-BE49-F238E27FC236}">
                <a16:creationId xmlns:a16="http://schemas.microsoft.com/office/drawing/2014/main" id="{75C4F607-AA1C-4516-B314-E42252C9FDDB}"/>
              </a:ext>
            </a:extLst>
          </p:cNvPr>
          <p:cNvSpPr>
            <a:spLocks noGrp="1"/>
          </p:cNvSpPr>
          <p:nvPr>
            <p:ph type="sldNum" sz="quarter" idx="10"/>
          </p:nvPr>
        </p:nvSpPr>
        <p:spPr/>
        <p:txBody>
          <a:bodyPr/>
          <a:lstStyle/>
          <a:p>
            <a:fld id="{97A4AF36-2C29-45F9-A9F5-C4C2E8A9B1C2}" type="slidenum">
              <a:rPr lang="en-US" smtClean="0"/>
              <a:t>3</a:t>
            </a:fld>
            <a:endParaRPr lang="en-US" dirty="0"/>
          </a:p>
        </p:txBody>
      </p:sp>
    </p:spTree>
    <p:extLst>
      <p:ext uri="{BB962C8B-B14F-4D97-AF65-F5344CB8AC3E}">
        <p14:creationId xmlns:p14="http://schemas.microsoft.com/office/powerpoint/2010/main" val="151695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Definition of Advancement?</a:t>
            </a:r>
          </a:p>
        </p:txBody>
      </p:sp>
      <p:sp>
        <p:nvSpPr>
          <p:cNvPr id="3" name="Content Placeholder 2"/>
          <p:cNvSpPr>
            <a:spLocks noGrp="1"/>
          </p:cNvSpPr>
          <p:nvPr>
            <p:ph idx="1"/>
          </p:nvPr>
        </p:nvSpPr>
        <p:spPr/>
        <p:txBody>
          <a:bodyPr/>
          <a:lstStyle/>
          <a:p>
            <a:r>
              <a:rPr lang="en-US" sz="2800" dirty="0"/>
              <a:t>Advancement is the process by which youth members of the BSA progress from rank to rank.</a:t>
            </a:r>
          </a:p>
          <a:p>
            <a:r>
              <a:rPr lang="en-US" sz="2800" dirty="0"/>
              <a:t>Advancement is a method, not an end in itself.</a:t>
            </a:r>
          </a:p>
          <a:p>
            <a:r>
              <a:rPr lang="en-US" sz="2800" dirty="0"/>
              <a:t>Advancement is based on experiential learning.</a:t>
            </a:r>
          </a:p>
          <a:p>
            <a:r>
              <a:rPr lang="en-US" sz="2800" dirty="0"/>
              <a:t>Personal growth is the primary goal.</a:t>
            </a:r>
          </a:p>
          <a:p>
            <a:endParaRPr lang="en-US" dirty="0"/>
          </a:p>
        </p:txBody>
      </p:sp>
      <p:sp>
        <p:nvSpPr>
          <p:cNvPr id="4" name="Slide Number Placeholder 3">
            <a:extLst>
              <a:ext uri="{FF2B5EF4-FFF2-40B4-BE49-F238E27FC236}">
                <a16:creationId xmlns:a16="http://schemas.microsoft.com/office/drawing/2014/main" id="{13062992-5B86-446C-BBC8-F1134ECCB273}"/>
              </a:ext>
            </a:extLst>
          </p:cNvPr>
          <p:cNvSpPr>
            <a:spLocks noGrp="1"/>
          </p:cNvSpPr>
          <p:nvPr>
            <p:ph type="sldNum" sz="quarter" idx="10"/>
          </p:nvPr>
        </p:nvSpPr>
        <p:spPr/>
        <p:txBody>
          <a:bodyPr/>
          <a:lstStyle/>
          <a:p>
            <a:fld id="{97A4AF36-2C29-45F9-A9F5-C4C2E8A9B1C2}" type="slidenum">
              <a:rPr lang="en-US" smtClean="0"/>
              <a:t>4</a:t>
            </a:fld>
            <a:endParaRPr lang="en-US" dirty="0"/>
          </a:p>
        </p:txBody>
      </p:sp>
    </p:spTree>
    <p:extLst>
      <p:ext uri="{BB962C8B-B14F-4D97-AF65-F5344CB8AC3E}">
        <p14:creationId xmlns:p14="http://schemas.microsoft.com/office/powerpoint/2010/main" val="388235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Cub Scout Ranks?</a:t>
            </a:r>
          </a:p>
        </p:txBody>
      </p:sp>
      <p:sp>
        <p:nvSpPr>
          <p:cNvPr id="3" name="Content Placeholder 2"/>
          <p:cNvSpPr>
            <a:spLocks noGrp="1"/>
          </p:cNvSpPr>
          <p:nvPr>
            <p:ph idx="1"/>
          </p:nvPr>
        </p:nvSpPr>
        <p:spPr/>
        <p:txBody>
          <a:bodyPr/>
          <a:lstStyle/>
          <a:p>
            <a:r>
              <a:rPr lang="en-US" dirty="0"/>
              <a:t>Lion - Kindergarten or 6 years old</a:t>
            </a:r>
          </a:p>
          <a:p>
            <a:r>
              <a:rPr lang="en-US" dirty="0"/>
              <a:t>Bobcat - First rank earned no matter what age a youth joins (except Lions)</a:t>
            </a:r>
          </a:p>
          <a:p>
            <a:r>
              <a:rPr lang="en-US" dirty="0"/>
              <a:t>Tiger - First grade or 7 years old</a:t>
            </a:r>
          </a:p>
          <a:p>
            <a:r>
              <a:rPr lang="en-US" dirty="0"/>
              <a:t>Wolf - Second grade or 8 years old</a:t>
            </a:r>
          </a:p>
          <a:p>
            <a:r>
              <a:rPr lang="en-US" dirty="0"/>
              <a:t>Bear - Third grade or 9 years old</a:t>
            </a:r>
          </a:p>
          <a:p>
            <a:r>
              <a:rPr lang="en-US" dirty="0" err="1"/>
              <a:t>Webelos</a:t>
            </a:r>
            <a:r>
              <a:rPr lang="en-US" dirty="0"/>
              <a:t> - Fourth grade or 10 years old</a:t>
            </a:r>
          </a:p>
          <a:p>
            <a:r>
              <a:rPr lang="en-US" dirty="0"/>
              <a:t>Arrow of Light - Fifth grade</a:t>
            </a:r>
          </a:p>
          <a:p>
            <a:pPr marL="0" indent="0">
              <a:buNone/>
            </a:pPr>
            <a:endParaRPr lang="en-US" dirty="0"/>
          </a:p>
        </p:txBody>
      </p:sp>
      <p:sp>
        <p:nvSpPr>
          <p:cNvPr id="4" name="Slide Number Placeholder 3">
            <a:extLst>
              <a:ext uri="{FF2B5EF4-FFF2-40B4-BE49-F238E27FC236}">
                <a16:creationId xmlns:a16="http://schemas.microsoft.com/office/drawing/2014/main" id="{DF1D26D5-FC73-45BC-865D-724A0BEE2953}"/>
              </a:ext>
            </a:extLst>
          </p:cNvPr>
          <p:cNvSpPr>
            <a:spLocks noGrp="1"/>
          </p:cNvSpPr>
          <p:nvPr>
            <p:ph type="sldNum" sz="quarter" idx="10"/>
          </p:nvPr>
        </p:nvSpPr>
        <p:spPr/>
        <p:txBody>
          <a:bodyPr/>
          <a:lstStyle/>
          <a:p>
            <a:fld id="{97A4AF36-2C29-45F9-A9F5-C4C2E8A9B1C2}" type="slidenum">
              <a:rPr lang="en-US" smtClean="0"/>
              <a:t>5</a:t>
            </a:fld>
            <a:endParaRPr lang="en-US" dirty="0"/>
          </a:p>
        </p:txBody>
      </p:sp>
    </p:spTree>
    <p:extLst>
      <p:ext uri="{BB962C8B-B14F-4D97-AF65-F5344CB8AC3E}">
        <p14:creationId xmlns:p14="http://schemas.microsoft.com/office/powerpoint/2010/main" val="173905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Responsibilities as Pack Advancement Chair?</a:t>
            </a:r>
          </a:p>
        </p:txBody>
      </p:sp>
      <p:sp>
        <p:nvSpPr>
          <p:cNvPr id="3" name="Content Placeholder 2"/>
          <p:cNvSpPr>
            <a:spLocks noGrp="1"/>
          </p:cNvSpPr>
          <p:nvPr>
            <p:ph idx="1"/>
          </p:nvPr>
        </p:nvSpPr>
        <p:spPr/>
        <p:txBody>
          <a:bodyPr>
            <a:normAutofit/>
          </a:bodyPr>
          <a:lstStyle/>
          <a:p>
            <a:r>
              <a:rPr lang="en-US" dirty="0"/>
              <a:t>Educate parents and Pack leadership </a:t>
            </a:r>
          </a:p>
          <a:p>
            <a:r>
              <a:rPr lang="en-US" dirty="0"/>
              <a:t>Promote advancement tools</a:t>
            </a:r>
          </a:p>
          <a:p>
            <a:r>
              <a:rPr lang="en-US" dirty="0"/>
              <a:t>Report and record advancements</a:t>
            </a:r>
          </a:p>
          <a:p>
            <a:r>
              <a:rPr lang="en-US" dirty="0"/>
              <a:t>Ensure timely recognition </a:t>
            </a:r>
          </a:p>
          <a:p>
            <a:endParaRPr lang="en-US" dirty="0"/>
          </a:p>
          <a:p>
            <a:pPr marL="0" indent="0">
              <a:buNone/>
            </a:pPr>
            <a:r>
              <a:rPr lang="en-US" dirty="0"/>
              <a:t>With the goal of ensuring Cub Scouts advance in rank annually by school year’s end and are recognized in a meaningful ceremony.</a:t>
            </a:r>
          </a:p>
        </p:txBody>
      </p:sp>
      <p:sp>
        <p:nvSpPr>
          <p:cNvPr id="4" name="Slide Number Placeholder 3">
            <a:extLst>
              <a:ext uri="{FF2B5EF4-FFF2-40B4-BE49-F238E27FC236}">
                <a16:creationId xmlns:a16="http://schemas.microsoft.com/office/drawing/2014/main" id="{ED81AC67-7133-4BE4-AA20-6754A7BCC139}"/>
              </a:ext>
            </a:extLst>
          </p:cNvPr>
          <p:cNvSpPr>
            <a:spLocks noGrp="1"/>
          </p:cNvSpPr>
          <p:nvPr>
            <p:ph type="sldNum" sz="quarter" idx="10"/>
          </p:nvPr>
        </p:nvSpPr>
        <p:spPr/>
        <p:txBody>
          <a:bodyPr/>
          <a:lstStyle/>
          <a:p>
            <a:fld id="{97A4AF36-2C29-45F9-A9F5-C4C2E8A9B1C2}" type="slidenum">
              <a:rPr lang="en-US" smtClean="0"/>
              <a:t>6</a:t>
            </a:fld>
            <a:endParaRPr lang="en-US" dirty="0"/>
          </a:p>
        </p:txBody>
      </p:sp>
    </p:spTree>
    <p:extLst>
      <p:ext uri="{BB962C8B-B14F-4D97-AF65-F5344CB8AC3E}">
        <p14:creationId xmlns:p14="http://schemas.microsoft.com/office/powerpoint/2010/main" val="217919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1709-AB91-4D20-8D70-FB52968942B9}"/>
              </a:ext>
            </a:extLst>
          </p:cNvPr>
          <p:cNvSpPr>
            <a:spLocks noGrp="1"/>
          </p:cNvSpPr>
          <p:nvPr>
            <p:ph type="title"/>
          </p:nvPr>
        </p:nvSpPr>
        <p:spPr/>
        <p:txBody>
          <a:bodyPr/>
          <a:lstStyle/>
          <a:p>
            <a:r>
              <a:rPr lang="en-US" dirty="0"/>
              <a:t>What specifically do I do as Pack Advancement Chair?</a:t>
            </a:r>
          </a:p>
        </p:txBody>
      </p:sp>
      <p:sp>
        <p:nvSpPr>
          <p:cNvPr id="3" name="Content Placeholder 2">
            <a:extLst>
              <a:ext uri="{FF2B5EF4-FFF2-40B4-BE49-F238E27FC236}">
                <a16:creationId xmlns:a16="http://schemas.microsoft.com/office/drawing/2014/main" id="{B4745305-D369-47E0-9430-E757AD2F53F8}"/>
              </a:ext>
            </a:extLst>
          </p:cNvPr>
          <p:cNvSpPr>
            <a:spLocks noGrp="1"/>
          </p:cNvSpPr>
          <p:nvPr>
            <p:ph idx="1"/>
          </p:nvPr>
        </p:nvSpPr>
        <p:spPr/>
        <p:txBody>
          <a:bodyPr/>
          <a:lstStyle/>
          <a:p>
            <a:r>
              <a:rPr lang="en-US" dirty="0"/>
              <a:t>Keep track of Advancements in your Pack monthly</a:t>
            </a:r>
          </a:p>
          <a:p>
            <a:pPr lvl="1"/>
            <a:r>
              <a:rPr lang="en-US" dirty="0"/>
              <a:t>Ask Den Leaders</a:t>
            </a:r>
          </a:p>
          <a:p>
            <a:pPr lvl="1"/>
            <a:r>
              <a:rPr lang="en-US" dirty="0"/>
              <a:t>Enter into </a:t>
            </a:r>
            <a:r>
              <a:rPr lang="en-US" dirty="0" err="1"/>
              <a:t>Scoutbook</a:t>
            </a:r>
            <a:endParaRPr lang="en-US" dirty="0"/>
          </a:p>
          <a:p>
            <a:pPr lvl="1"/>
            <a:r>
              <a:rPr lang="en-US" dirty="0"/>
              <a:t>Include ranks, belt loops, pins, awards</a:t>
            </a:r>
          </a:p>
          <a:p>
            <a:r>
              <a:rPr lang="en-US" dirty="0"/>
              <a:t>Enter advancement information into the Council’s Advancement tracking program monthly</a:t>
            </a:r>
          </a:p>
          <a:p>
            <a:pPr lvl="1"/>
            <a:r>
              <a:rPr lang="en-US" dirty="0" err="1"/>
              <a:t>Scoutbook</a:t>
            </a:r>
            <a:r>
              <a:rPr lang="en-US" dirty="0"/>
              <a:t> is preferred</a:t>
            </a:r>
          </a:p>
          <a:p>
            <a:pPr lvl="1"/>
            <a:r>
              <a:rPr lang="en-US" dirty="0"/>
              <a:t>Internet Advancement is available if not using </a:t>
            </a:r>
            <a:r>
              <a:rPr lang="en-US" dirty="0" err="1"/>
              <a:t>Scoutbook</a:t>
            </a:r>
            <a:r>
              <a:rPr lang="en-US" dirty="0"/>
              <a:t> </a:t>
            </a:r>
          </a:p>
          <a:p>
            <a:pPr lvl="1"/>
            <a:r>
              <a:rPr lang="en-US" dirty="0"/>
              <a:t>Advancement Report form No. 34403 if necessary</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0F52432E-3B2A-41A3-8D6C-6400BC11C91B}"/>
              </a:ext>
            </a:extLst>
          </p:cNvPr>
          <p:cNvSpPr>
            <a:spLocks noGrp="1"/>
          </p:cNvSpPr>
          <p:nvPr>
            <p:ph type="sldNum" sz="quarter" idx="10"/>
          </p:nvPr>
        </p:nvSpPr>
        <p:spPr/>
        <p:txBody>
          <a:bodyPr/>
          <a:lstStyle/>
          <a:p>
            <a:fld id="{97A4AF36-2C29-45F9-A9F5-C4C2E8A9B1C2}" type="slidenum">
              <a:rPr lang="en-US" smtClean="0"/>
              <a:t>7</a:t>
            </a:fld>
            <a:endParaRPr lang="en-US" dirty="0"/>
          </a:p>
        </p:txBody>
      </p:sp>
    </p:spTree>
    <p:extLst>
      <p:ext uri="{BB962C8B-B14F-4D97-AF65-F5344CB8AC3E}">
        <p14:creationId xmlns:p14="http://schemas.microsoft.com/office/powerpoint/2010/main" val="209078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1709-AB91-4D20-8D70-FB52968942B9}"/>
              </a:ext>
            </a:extLst>
          </p:cNvPr>
          <p:cNvSpPr>
            <a:spLocks noGrp="1"/>
          </p:cNvSpPr>
          <p:nvPr>
            <p:ph type="title"/>
          </p:nvPr>
        </p:nvSpPr>
        <p:spPr/>
        <p:txBody>
          <a:bodyPr/>
          <a:lstStyle/>
          <a:p>
            <a:r>
              <a:rPr lang="en-US" dirty="0"/>
              <a:t>What specifically do I do as Pack Advancement Chair?</a:t>
            </a:r>
          </a:p>
        </p:txBody>
      </p:sp>
      <p:sp>
        <p:nvSpPr>
          <p:cNvPr id="3" name="Content Placeholder 2">
            <a:extLst>
              <a:ext uri="{FF2B5EF4-FFF2-40B4-BE49-F238E27FC236}">
                <a16:creationId xmlns:a16="http://schemas.microsoft.com/office/drawing/2014/main" id="{B4745305-D369-47E0-9430-E757AD2F53F8}"/>
              </a:ext>
            </a:extLst>
          </p:cNvPr>
          <p:cNvSpPr>
            <a:spLocks noGrp="1"/>
          </p:cNvSpPr>
          <p:nvPr>
            <p:ph idx="1"/>
          </p:nvPr>
        </p:nvSpPr>
        <p:spPr/>
        <p:txBody>
          <a:bodyPr/>
          <a:lstStyle/>
          <a:p>
            <a:pPr marL="0" indent="0">
              <a:buNone/>
            </a:pPr>
            <a:r>
              <a:rPr lang="en-US" sz="2000" dirty="0"/>
              <a:t>(Continued)</a:t>
            </a:r>
          </a:p>
          <a:p>
            <a:r>
              <a:rPr lang="en-US" sz="2000" dirty="0"/>
              <a:t>Print Advancement report from </a:t>
            </a:r>
            <a:r>
              <a:rPr lang="en-US" sz="2000" dirty="0" err="1"/>
              <a:t>Scoutbook</a:t>
            </a:r>
            <a:r>
              <a:rPr lang="en-US" sz="2000" dirty="0"/>
              <a:t> each month </a:t>
            </a:r>
          </a:p>
          <a:p>
            <a:pPr lvl="1"/>
            <a:r>
              <a:rPr lang="en-US" sz="1600" dirty="0"/>
              <a:t>1 copy for </a:t>
            </a:r>
            <a:r>
              <a:rPr lang="en-US" sz="1600" dirty="0" err="1"/>
              <a:t>Minsi</a:t>
            </a:r>
            <a:r>
              <a:rPr lang="en-US" sz="1600" dirty="0"/>
              <a:t> Trails Council’s Scout Shop (can print, sign, scan then email)</a:t>
            </a:r>
          </a:p>
          <a:p>
            <a:pPr lvl="1"/>
            <a:r>
              <a:rPr lang="en-US" sz="1600" dirty="0"/>
              <a:t>1 copy for Pack (optional)</a:t>
            </a:r>
          </a:p>
          <a:p>
            <a:pPr lvl="1"/>
            <a:r>
              <a:rPr lang="en-US" sz="1600" dirty="0"/>
              <a:t>1 signature required: yours</a:t>
            </a:r>
          </a:p>
          <a:p>
            <a:r>
              <a:rPr lang="en-US" sz="2000" dirty="0"/>
              <a:t>Generate list of what needs to be purchased</a:t>
            </a:r>
          </a:p>
          <a:p>
            <a:pPr lvl="1"/>
            <a:r>
              <a:rPr lang="en-US" sz="1600" dirty="0"/>
              <a:t>“Purchase Order” page from </a:t>
            </a:r>
            <a:r>
              <a:rPr lang="en-US" sz="1600" dirty="0" err="1"/>
              <a:t>Scoutbook</a:t>
            </a:r>
            <a:endParaRPr lang="en-US" sz="1600" dirty="0"/>
          </a:p>
          <a:p>
            <a:pPr lvl="1"/>
            <a:r>
              <a:rPr lang="en-US" sz="1600" dirty="0"/>
              <a:t>Rank pocket certificates for instant recognition (or print from </a:t>
            </a:r>
            <a:r>
              <a:rPr lang="en-US" sz="1600" dirty="0" err="1"/>
              <a:t>Scoutbook</a:t>
            </a:r>
            <a:r>
              <a:rPr lang="en-US" sz="1600" dirty="0"/>
              <a:t>)</a:t>
            </a:r>
          </a:p>
          <a:p>
            <a:pPr lvl="1"/>
            <a:r>
              <a:rPr lang="en-US" sz="1600" dirty="0"/>
              <a:t>Can email order to Scout Shop to fill your order</a:t>
            </a:r>
          </a:p>
          <a:p>
            <a:r>
              <a:rPr lang="en-US" sz="2000" dirty="0"/>
              <a:t>Go to Scout Shop to purchase, or delegate to a leader or parent.</a:t>
            </a:r>
          </a:p>
          <a:p>
            <a:r>
              <a:rPr lang="en-US" sz="2000" dirty="0"/>
              <a:t>Give items to Den Leaders at or before the next Pack meeting</a:t>
            </a:r>
          </a:p>
          <a:p>
            <a:pPr lvl="1"/>
            <a:endParaRPr lang="en-US" dirty="0"/>
          </a:p>
        </p:txBody>
      </p:sp>
      <p:sp>
        <p:nvSpPr>
          <p:cNvPr id="4" name="Slide Number Placeholder 3">
            <a:extLst>
              <a:ext uri="{FF2B5EF4-FFF2-40B4-BE49-F238E27FC236}">
                <a16:creationId xmlns:a16="http://schemas.microsoft.com/office/drawing/2014/main" id="{22BFC072-5568-4D3F-8944-DFB86C145992}"/>
              </a:ext>
            </a:extLst>
          </p:cNvPr>
          <p:cNvSpPr>
            <a:spLocks noGrp="1"/>
          </p:cNvSpPr>
          <p:nvPr>
            <p:ph type="sldNum" sz="quarter" idx="10"/>
          </p:nvPr>
        </p:nvSpPr>
        <p:spPr/>
        <p:txBody>
          <a:bodyPr/>
          <a:lstStyle/>
          <a:p>
            <a:fld id="{97A4AF36-2C29-45F9-A9F5-C4C2E8A9B1C2}" type="slidenum">
              <a:rPr lang="en-US" smtClean="0"/>
              <a:t>8</a:t>
            </a:fld>
            <a:endParaRPr lang="en-US" dirty="0"/>
          </a:p>
        </p:txBody>
      </p:sp>
    </p:spTree>
    <p:extLst>
      <p:ext uri="{BB962C8B-B14F-4D97-AF65-F5344CB8AC3E}">
        <p14:creationId xmlns:p14="http://schemas.microsoft.com/office/powerpoint/2010/main" val="184031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6C02-8E17-433F-A746-954C2739DBD8}"/>
              </a:ext>
            </a:extLst>
          </p:cNvPr>
          <p:cNvSpPr>
            <a:spLocks noGrp="1"/>
          </p:cNvSpPr>
          <p:nvPr>
            <p:ph type="title"/>
          </p:nvPr>
        </p:nvSpPr>
        <p:spPr/>
        <p:txBody>
          <a:bodyPr/>
          <a:lstStyle/>
          <a:p>
            <a:r>
              <a:rPr lang="en-US" dirty="0"/>
              <a:t>What other duties do I have?</a:t>
            </a:r>
          </a:p>
        </p:txBody>
      </p:sp>
      <p:sp>
        <p:nvSpPr>
          <p:cNvPr id="3" name="Content Placeholder 2">
            <a:extLst>
              <a:ext uri="{FF2B5EF4-FFF2-40B4-BE49-F238E27FC236}">
                <a16:creationId xmlns:a16="http://schemas.microsoft.com/office/drawing/2014/main" id="{6E37AE96-74ED-4F0B-8E2B-EDF770211488}"/>
              </a:ext>
            </a:extLst>
          </p:cNvPr>
          <p:cNvSpPr>
            <a:spLocks noGrp="1"/>
          </p:cNvSpPr>
          <p:nvPr>
            <p:ph idx="1"/>
          </p:nvPr>
        </p:nvSpPr>
        <p:spPr/>
        <p:txBody>
          <a:bodyPr/>
          <a:lstStyle/>
          <a:p>
            <a:r>
              <a:rPr lang="en-US" dirty="0"/>
              <a:t>Use </a:t>
            </a:r>
            <a:r>
              <a:rPr lang="en-US" dirty="0" err="1"/>
              <a:t>Scoutbook</a:t>
            </a:r>
            <a:r>
              <a:rPr lang="en-US" dirty="0"/>
              <a:t> to track Advancements</a:t>
            </a:r>
          </a:p>
          <a:p>
            <a:r>
              <a:rPr lang="en-US" dirty="0"/>
              <a:t>Ensure Pack roster is updated</a:t>
            </a:r>
          </a:p>
          <a:p>
            <a:r>
              <a:rPr lang="en-US" dirty="0"/>
              <a:t>Scout Shop Account:</a:t>
            </a:r>
          </a:p>
          <a:p>
            <a:pPr lvl="1"/>
            <a:r>
              <a:rPr lang="en-US" sz="1600" dirty="0"/>
              <a:t>Receipts to Pack Treasurer</a:t>
            </a:r>
          </a:p>
          <a:p>
            <a:pPr lvl="1"/>
            <a:r>
              <a:rPr lang="en-US" sz="1600" dirty="0"/>
              <a:t>Account balance</a:t>
            </a:r>
          </a:p>
          <a:p>
            <a:pPr lvl="1"/>
            <a:r>
              <a:rPr lang="en-US" sz="1600" dirty="0"/>
              <a:t>Signature approval form</a:t>
            </a:r>
          </a:p>
          <a:p>
            <a:r>
              <a:rPr lang="en-US" dirty="0"/>
              <a:t>Log Pack service hours</a:t>
            </a:r>
          </a:p>
          <a:p>
            <a:r>
              <a:rPr lang="en-US" dirty="0"/>
              <a:t>Track JTE progress</a:t>
            </a:r>
          </a:p>
          <a:p>
            <a:r>
              <a:rPr lang="en-US" dirty="0"/>
              <a:t>Help with advancement ceremonies and encourage instant recognition</a:t>
            </a:r>
          </a:p>
          <a:p>
            <a:r>
              <a:rPr lang="en-US" dirty="0"/>
              <a:t>Attend Pack Committee meetings</a:t>
            </a:r>
          </a:p>
          <a:p>
            <a:endParaRPr lang="en-US" sz="1600" dirty="0"/>
          </a:p>
        </p:txBody>
      </p:sp>
      <p:sp>
        <p:nvSpPr>
          <p:cNvPr id="4" name="Slide Number Placeholder 3">
            <a:extLst>
              <a:ext uri="{FF2B5EF4-FFF2-40B4-BE49-F238E27FC236}">
                <a16:creationId xmlns:a16="http://schemas.microsoft.com/office/drawing/2014/main" id="{72AE69A2-83F5-43B7-BAE4-DD09F1083A15}"/>
              </a:ext>
            </a:extLst>
          </p:cNvPr>
          <p:cNvSpPr>
            <a:spLocks noGrp="1"/>
          </p:cNvSpPr>
          <p:nvPr>
            <p:ph type="sldNum" sz="quarter" idx="10"/>
          </p:nvPr>
        </p:nvSpPr>
        <p:spPr/>
        <p:txBody>
          <a:bodyPr/>
          <a:lstStyle/>
          <a:p>
            <a:fld id="{97A4AF36-2C29-45F9-A9F5-C4C2E8A9B1C2}" type="slidenum">
              <a:rPr lang="en-US" smtClean="0"/>
              <a:t>9</a:t>
            </a:fld>
            <a:endParaRPr lang="en-US" dirty="0"/>
          </a:p>
        </p:txBody>
      </p:sp>
    </p:spTree>
    <p:extLst>
      <p:ext uri="{BB962C8B-B14F-4D97-AF65-F5344CB8AC3E}">
        <p14:creationId xmlns:p14="http://schemas.microsoft.com/office/powerpoint/2010/main" val="254536208"/>
      </p:ext>
    </p:extLst>
  </p:cSld>
  <p:clrMapOvr>
    <a:masterClrMapping/>
  </p:clrMapOvr>
</p:sld>
</file>

<file path=ppt/theme/theme1.xml><?xml version="1.0" encoding="utf-8"?>
<a:theme xmlns:a="http://schemas.openxmlformats.org/drawingml/2006/main" name="bsa powerpoint_templat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_template2 [Compatibility Mode]" id="{3543AE85-4A05-4D4F-89C8-623C6105E5AB}" vid="{2D1E2927-DE57-4B8F-9384-7DECC9D0FF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bsa powerpoint_template2</Template>
  <TotalTime>1565</TotalTime>
  <Words>3212</Words>
  <Application>Microsoft Office PowerPoint</Application>
  <PresentationFormat>On-screen Show (4:3)</PresentationFormat>
  <Paragraphs>255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Helvetica</vt:lpstr>
      <vt:lpstr>bsa powerpoint_template2</vt:lpstr>
      <vt:lpstr>Cub Scout Advancement   A Guide for Pack Advancement Chairs</vt:lpstr>
      <vt:lpstr>Agenda</vt:lpstr>
      <vt:lpstr>Introductions </vt:lpstr>
      <vt:lpstr>What is the Definition of Advancement?</vt:lpstr>
      <vt:lpstr>What are the Cub Scout Ranks?</vt:lpstr>
      <vt:lpstr>What are my Responsibilities as Pack Advancement Chair?</vt:lpstr>
      <vt:lpstr>What specifically do I do as Pack Advancement Chair?</vt:lpstr>
      <vt:lpstr>What specifically do I do as Pack Advancement Chair?</vt:lpstr>
      <vt:lpstr>What other duties do I have?</vt:lpstr>
      <vt:lpstr>What else should I know about Advancements?</vt:lpstr>
      <vt:lpstr>What should I know about Advancement Reporting?</vt:lpstr>
      <vt:lpstr>What about Ceremonies &amp; Instant Recognition?</vt:lpstr>
      <vt:lpstr>In Summary, Advancement …</vt:lpstr>
      <vt:lpstr>Resources</vt:lpstr>
      <vt:lpstr>Q&amp;A and Open Discussion</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P Lacobee</dc:creator>
  <cp:lastModifiedBy>Owner</cp:lastModifiedBy>
  <cp:revision>229</cp:revision>
  <cp:lastPrinted>2020-01-22T20:52:27Z</cp:lastPrinted>
  <dcterms:created xsi:type="dcterms:W3CDTF">2010-05-21T22:00:14Z</dcterms:created>
  <dcterms:modified xsi:type="dcterms:W3CDTF">2020-10-25T16:46:08Z</dcterms:modified>
</cp:coreProperties>
</file>